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3"/>
  </p:notesMasterIdLst>
  <p:sldIdLst>
    <p:sldId id="570" r:id="rId2"/>
    <p:sldId id="283" r:id="rId3"/>
    <p:sldId id="302" r:id="rId4"/>
    <p:sldId id="526" r:id="rId5"/>
    <p:sldId id="527" r:id="rId6"/>
    <p:sldId id="529" r:id="rId7"/>
    <p:sldId id="528" r:id="rId8"/>
    <p:sldId id="530" r:id="rId9"/>
    <p:sldId id="522" r:id="rId10"/>
    <p:sldId id="533" r:id="rId11"/>
    <p:sldId id="523" r:id="rId12"/>
    <p:sldId id="381" r:id="rId13"/>
    <p:sldId id="532" r:id="rId14"/>
    <p:sldId id="535" r:id="rId15"/>
    <p:sldId id="536" r:id="rId16"/>
    <p:sldId id="540" r:id="rId17"/>
    <p:sldId id="541" r:id="rId18"/>
    <p:sldId id="542" r:id="rId19"/>
    <p:sldId id="539" r:id="rId20"/>
    <p:sldId id="537" r:id="rId21"/>
    <p:sldId id="5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25"/>
    <p:restoredTop sz="88260"/>
  </p:normalViewPr>
  <p:slideViewPr>
    <p:cSldViewPr snapToGrid="0">
      <p:cViewPr varScale="1">
        <p:scale>
          <a:sx n="110" d="100"/>
          <a:sy n="110" d="100"/>
        </p:scale>
        <p:origin x="5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F1F72-D5C6-45C1-8861-C60BF5F24714}"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E997C9A2-714F-40F1-A449-E3B567BF2191}">
      <dgm:prSet custT="1"/>
      <dgm:spPr/>
      <dgm:t>
        <a:bodyPr/>
        <a:lstStyle/>
        <a:p>
          <a:r>
            <a:rPr lang="en-US" sz="2400"/>
            <a:t>The Planning Scale</a:t>
          </a:r>
        </a:p>
      </dgm:t>
    </dgm:pt>
    <dgm:pt modelId="{BA698C14-60FB-412B-AEAE-731859E29542}" type="parTrans" cxnId="{2075DAD4-179E-4962-A3A4-8AF294EC5EA6}">
      <dgm:prSet/>
      <dgm:spPr/>
      <dgm:t>
        <a:bodyPr/>
        <a:lstStyle/>
        <a:p>
          <a:endParaRPr lang="en-US" sz="2400"/>
        </a:p>
      </dgm:t>
    </dgm:pt>
    <dgm:pt modelId="{422E5A6E-833A-4E82-AE6D-14E4A987983A}" type="sibTrans" cxnId="{2075DAD4-179E-4962-A3A4-8AF294EC5EA6}">
      <dgm:prSet/>
      <dgm:spPr/>
      <dgm:t>
        <a:bodyPr/>
        <a:lstStyle/>
        <a:p>
          <a:endParaRPr lang="en-US" sz="2400"/>
        </a:p>
      </dgm:t>
    </dgm:pt>
    <dgm:pt modelId="{B0F8E3E1-1A0E-460F-8AAF-64338F4B4FD6}">
      <dgm:prSet custT="1"/>
      <dgm:spPr/>
      <dgm:t>
        <a:bodyPr/>
        <a:lstStyle/>
        <a:p>
          <a:r>
            <a:rPr lang="en-US" sz="2400"/>
            <a:t>key questions: How do we make software artifacts “good”? What does that mean? Who decides?</a:t>
          </a:r>
        </a:p>
      </dgm:t>
    </dgm:pt>
    <dgm:pt modelId="{EEE8EA9A-411A-491E-84CA-6BA517715CEC}" type="parTrans" cxnId="{110FBA75-72E0-409F-B4C9-470BE287D593}">
      <dgm:prSet/>
      <dgm:spPr/>
      <dgm:t>
        <a:bodyPr/>
        <a:lstStyle/>
        <a:p>
          <a:endParaRPr lang="en-US" sz="2400"/>
        </a:p>
      </dgm:t>
    </dgm:pt>
    <dgm:pt modelId="{5A230061-F20B-47A7-95D3-A494EBECEA98}" type="sibTrans" cxnId="{110FBA75-72E0-409F-B4C9-470BE287D593}">
      <dgm:prSet/>
      <dgm:spPr/>
      <dgm:t>
        <a:bodyPr/>
        <a:lstStyle/>
        <a:p>
          <a:endParaRPr lang="en-US" sz="2400"/>
        </a:p>
      </dgm:t>
    </dgm:pt>
    <dgm:pt modelId="{039B0968-54C3-43D9-AE1B-2E3AC07C27AD}">
      <dgm:prSet custT="1"/>
      <dgm:spPr/>
      <dgm:t>
        <a:bodyPr/>
        <a:lstStyle/>
        <a:p>
          <a:r>
            <a:rPr lang="en-US" sz="2400"/>
            <a:t>The Organizational Scale</a:t>
          </a:r>
        </a:p>
      </dgm:t>
    </dgm:pt>
    <dgm:pt modelId="{723301F6-EFFE-4D7B-9CF2-4318A56ECE12}" type="parTrans" cxnId="{BCE89210-284B-4F70-A369-5A242DBD0592}">
      <dgm:prSet/>
      <dgm:spPr/>
      <dgm:t>
        <a:bodyPr/>
        <a:lstStyle/>
        <a:p>
          <a:endParaRPr lang="en-US" sz="2400"/>
        </a:p>
      </dgm:t>
    </dgm:pt>
    <dgm:pt modelId="{6A5712B8-688E-4DCA-B67B-72AC37CCABC7}" type="sibTrans" cxnId="{BCE89210-284B-4F70-A369-5A242DBD0592}">
      <dgm:prSet/>
      <dgm:spPr/>
      <dgm:t>
        <a:bodyPr/>
        <a:lstStyle/>
        <a:p>
          <a:endParaRPr lang="en-US" sz="2400"/>
        </a:p>
      </dgm:t>
    </dgm:pt>
    <dgm:pt modelId="{09F6E43F-326A-4A31-8B24-D1AB47D1B06D}">
      <dgm:prSet custT="1"/>
      <dgm:spPr/>
      <dgm:t>
        <a:bodyPr/>
        <a:lstStyle/>
        <a:p>
          <a:r>
            <a:rPr lang="en-US" sz="2400"/>
            <a:t>key questions: What are people’s needs? How do we design software artifacts that meets those needs?</a:t>
          </a:r>
        </a:p>
      </dgm:t>
    </dgm:pt>
    <dgm:pt modelId="{856A42FA-8545-4DB2-AACD-50ED5C4BFAA8}" type="parTrans" cxnId="{0AAF3186-1AF3-471C-877F-3E28FE723B8E}">
      <dgm:prSet/>
      <dgm:spPr/>
      <dgm:t>
        <a:bodyPr/>
        <a:lstStyle/>
        <a:p>
          <a:endParaRPr lang="en-US" sz="2400"/>
        </a:p>
      </dgm:t>
    </dgm:pt>
    <dgm:pt modelId="{781215CD-EA2E-4807-B623-5F5774866BE2}" type="sibTrans" cxnId="{0AAF3186-1AF3-471C-877F-3E28FE723B8E}">
      <dgm:prSet/>
      <dgm:spPr/>
      <dgm:t>
        <a:bodyPr/>
        <a:lstStyle/>
        <a:p>
          <a:endParaRPr lang="en-US" sz="2400"/>
        </a:p>
      </dgm:t>
    </dgm:pt>
    <dgm:pt modelId="{50A5330E-7DD1-478A-B165-0DCE625AF6CF}">
      <dgm:prSet custT="1"/>
      <dgm:spPr/>
      <dgm:t>
        <a:bodyPr/>
        <a:lstStyle/>
        <a:p>
          <a:r>
            <a:rPr lang="en-US" sz="2400"/>
            <a:t>The Implementation Scale</a:t>
          </a:r>
        </a:p>
      </dgm:t>
    </dgm:pt>
    <dgm:pt modelId="{591C638D-F63E-45B1-A615-D76CC647E053}" type="parTrans" cxnId="{884F0D94-B0D3-42D2-91B1-8DAC601919F5}">
      <dgm:prSet/>
      <dgm:spPr/>
      <dgm:t>
        <a:bodyPr/>
        <a:lstStyle/>
        <a:p>
          <a:endParaRPr lang="en-US" sz="2400"/>
        </a:p>
      </dgm:t>
    </dgm:pt>
    <dgm:pt modelId="{43538A64-B372-4F01-8018-1ABFAEFB32A9}" type="sibTrans" cxnId="{884F0D94-B0D3-42D2-91B1-8DAC601919F5}">
      <dgm:prSet/>
      <dgm:spPr/>
      <dgm:t>
        <a:bodyPr/>
        <a:lstStyle/>
        <a:p>
          <a:endParaRPr lang="en-US" sz="2400"/>
        </a:p>
      </dgm:t>
    </dgm:pt>
    <dgm:pt modelId="{59922340-1B1E-4188-AF21-455A9791F1CB}">
      <dgm:prSet custT="1"/>
      <dgm:spPr/>
      <dgm:t>
        <a:bodyPr/>
        <a:lstStyle/>
        <a:p>
          <a:r>
            <a:rPr lang="en-US" sz="2400"/>
            <a:t>key question: how to design software artifacts that are easy to test, understand, and modify?</a:t>
          </a:r>
        </a:p>
      </dgm:t>
    </dgm:pt>
    <dgm:pt modelId="{F387A055-1625-443A-9A9F-6F74B22C4CBB}" type="parTrans" cxnId="{6E3E67EF-19DF-42B5-8F99-A9DCFB288705}">
      <dgm:prSet/>
      <dgm:spPr/>
      <dgm:t>
        <a:bodyPr/>
        <a:lstStyle/>
        <a:p>
          <a:endParaRPr lang="en-US" sz="2400"/>
        </a:p>
      </dgm:t>
    </dgm:pt>
    <dgm:pt modelId="{80093C4C-4F6E-43BA-AFAD-4FD03F5834BB}" type="sibTrans" cxnId="{6E3E67EF-19DF-42B5-8F99-A9DCFB288705}">
      <dgm:prSet/>
      <dgm:spPr/>
      <dgm:t>
        <a:bodyPr/>
        <a:lstStyle/>
        <a:p>
          <a:endParaRPr lang="en-US" sz="2400"/>
        </a:p>
      </dgm:t>
    </dgm:pt>
    <dgm:pt modelId="{9297A8EA-EDBF-4876-934C-BD09FBE3EAE8}" type="pres">
      <dgm:prSet presAssocID="{DDBF1F72-D5C6-45C1-8861-C60BF5F24714}" presName="linear" presStyleCnt="0">
        <dgm:presLayoutVars>
          <dgm:dir/>
          <dgm:animLvl val="lvl"/>
          <dgm:resizeHandles val="exact"/>
        </dgm:presLayoutVars>
      </dgm:prSet>
      <dgm:spPr/>
    </dgm:pt>
    <dgm:pt modelId="{D03D9693-B636-4256-8302-E48214907012}" type="pres">
      <dgm:prSet presAssocID="{E997C9A2-714F-40F1-A449-E3B567BF2191}" presName="parentLin" presStyleCnt="0"/>
      <dgm:spPr/>
    </dgm:pt>
    <dgm:pt modelId="{F9AADC45-FE44-4219-B108-D2AE3D8E173B}" type="pres">
      <dgm:prSet presAssocID="{E997C9A2-714F-40F1-A449-E3B567BF2191}" presName="parentLeftMargin" presStyleLbl="node1" presStyleIdx="0" presStyleCnt="3"/>
      <dgm:spPr/>
    </dgm:pt>
    <dgm:pt modelId="{43D2748E-F233-4117-A263-D994A3D777A0}" type="pres">
      <dgm:prSet presAssocID="{E997C9A2-714F-40F1-A449-E3B567BF2191}" presName="parentText" presStyleLbl="node1" presStyleIdx="0" presStyleCnt="3">
        <dgm:presLayoutVars>
          <dgm:chMax val="0"/>
          <dgm:bulletEnabled val="1"/>
        </dgm:presLayoutVars>
      </dgm:prSet>
      <dgm:spPr/>
    </dgm:pt>
    <dgm:pt modelId="{A5AB6A0D-CA8F-4833-9E04-B3504D8AE5BA}" type="pres">
      <dgm:prSet presAssocID="{E997C9A2-714F-40F1-A449-E3B567BF2191}" presName="negativeSpace" presStyleCnt="0"/>
      <dgm:spPr/>
    </dgm:pt>
    <dgm:pt modelId="{766C274E-0DCD-4D35-A637-3B7C31718B43}" type="pres">
      <dgm:prSet presAssocID="{E997C9A2-714F-40F1-A449-E3B567BF2191}" presName="childText" presStyleLbl="conFgAcc1" presStyleIdx="0" presStyleCnt="3">
        <dgm:presLayoutVars>
          <dgm:bulletEnabled val="1"/>
        </dgm:presLayoutVars>
      </dgm:prSet>
      <dgm:spPr/>
    </dgm:pt>
    <dgm:pt modelId="{AA447152-ACAC-4163-8BAB-AC05B811D065}" type="pres">
      <dgm:prSet presAssocID="{422E5A6E-833A-4E82-AE6D-14E4A987983A}" presName="spaceBetweenRectangles" presStyleCnt="0"/>
      <dgm:spPr/>
    </dgm:pt>
    <dgm:pt modelId="{F93080E5-07C3-43D8-B00B-16C7DAA7B786}" type="pres">
      <dgm:prSet presAssocID="{039B0968-54C3-43D9-AE1B-2E3AC07C27AD}" presName="parentLin" presStyleCnt="0"/>
      <dgm:spPr/>
    </dgm:pt>
    <dgm:pt modelId="{21FE5E6B-A9D8-4FEE-A374-A6805A219E77}" type="pres">
      <dgm:prSet presAssocID="{039B0968-54C3-43D9-AE1B-2E3AC07C27AD}" presName="parentLeftMargin" presStyleLbl="node1" presStyleIdx="0" presStyleCnt="3"/>
      <dgm:spPr/>
    </dgm:pt>
    <dgm:pt modelId="{5DA3FF59-85F1-4735-B3A9-18751F101F6E}" type="pres">
      <dgm:prSet presAssocID="{039B0968-54C3-43D9-AE1B-2E3AC07C27AD}" presName="parentText" presStyleLbl="node1" presStyleIdx="1" presStyleCnt="3">
        <dgm:presLayoutVars>
          <dgm:chMax val="0"/>
          <dgm:bulletEnabled val="1"/>
        </dgm:presLayoutVars>
      </dgm:prSet>
      <dgm:spPr/>
    </dgm:pt>
    <dgm:pt modelId="{22B9FD75-A93D-4DD6-9443-3E2DA3E8CB29}" type="pres">
      <dgm:prSet presAssocID="{039B0968-54C3-43D9-AE1B-2E3AC07C27AD}" presName="negativeSpace" presStyleCnt="0"/>
      <dgm:spPr/>
    </dgm:pt>
    <dgm:pt modelId="{0D116FDA-C199-4724-BDFF-B6B6DD9C39F4}" type="pres">
      <dgm:prSet presAssocID="{039B0968-54C3-43D9-AE1B-2E3AC07C27AD}" presName="childText" presStyleLbl="conFgAcc1" presStyleIdx="1" presStyleCnt="3">
        <dgm:presLayoutVars>
          <dgm:bulletEnabled val="1"/>
        </dgm:presLayoutVars>
      </dgm:prSet>
      <dgm:spPr/>
    </dgm:pt>
    <dgm:pt modelId="{611A4537-2325-423B-8AB3-12304A086352}" type="pres">
      <dgm:prSet presAssocID="{6A5712B8-688E-4DCA-B67B-72AC37CCABC7}" presName="spaceBetweenRectangles" presStyleCnt="0"/>
      <dgm:spPr/>
    </dgm:pt>
    <dgm:pt modelId="{6D33FFAF-C011-460D-9D3A-77BD73B8DFD6}" type="pres">
      <dgm:prSet presAssocID="{50A5330E-7DD1-478A-B165-0DCE625AF6CF}" presName="parentLin" presStyleCnt="0"/>
      <dgm:spPr/>
    </dgm:pt>
    <dgm:pt modelId="{AD6E4FFD-51E2-4D96-B11B-E0830BF5D494}" type="pres">
      <dgm:prSet presAssocID="{50A5330E-7DD1-478A-B165-0DCE625AF6CF}" presName="parentLeftMargin" presStyleLbl="node1" presStyleIdx="1" presStyleCnt="3"/>
      <dgm:spPr/>
    </dgm:pt>
    <dgm:pt modelId="{22921543-69A4-4F5E-BB18-7A033233EAEB}" type="pres">
      <dgm:prSet presAssocID="{50A5330E-7DD1-478A-B165-0DCE625AF6CF}" presName="parentText" presStyleLbl="node1" presStyleIdx="2" presStyleCnt="3">
        <dgm:presLayoutVars>
          <dgm:chMax val="0"/>
          <dgm:bulletEnabled val="1"/>
        </dgm:presLayoutVars>
      </dgm:prSet>
      <dgm:spPr/>
    </dgm:pt>
    <dgm:pt modelId="{09AB8D06-BF35-4639-85E1-F15A5DBEF129}" type="pres">
      <dgm:prSet presAssocID="{50A5330E-7DD1-478A-B165-0DCE625AF6CF}" presName="negativeSpace" presStyleCnt="0"/>
      <dgm:spPr/>
    </dgm:pt>
    <dgm:pt modelId="{A19FAB4D-117A-4965-8A0A-D6E6E7E1F541}" type="pres">
      <dgm:prSet presAssocID="{50A5330E-7DD1-478A-B165-0DCE625AF6CF}" presName="childText" presStyleLbl="conFgAcc1" presStyleIdx="2" presStyleCnt="3">
        <dgm:presLayoutVars>
          <dgm:bulletEnabled val="1"/>
        </dgm:presLayoutVars>
      </dgm:prSet>
      <dgm:spPr/>
    </dgm:pt>
  </dgm:ptLst>
  <dgm:cxnLst>
    <dgm:cxn modelId="{7509E500-AE07-4957-B752-ED34A65CBE83}" type="presOf" srcId="{09F6E43F-326A-4A31-8B24-D1AB47D1B06D}" destId="{0D116FDA-C199-4724-BDFF-B6B6DD9C39F4}" srcOrd="0" destOrd="0" presId="urn:microsoft.com/office/officeart/2005/8/layout/list1"/>
    <dgm:cxn modelId="{BCE89210-284B-4F70-A369-5A242DBD0592}" srcId="{DDBF1F72-D5C6-45C1-8861-C60BF5F24714}" destId="{039B0968-54C3-43D9-AE1B-2E3AC07C27AD}" srcOrd="1" destOrd="0" parTransId="{723301F6-EFFE-4D7B-9CF2-4318A56ECE12}" sibTransId="{6A5712B8-688E-4DCA-B67B-72AC37CCABC7}"/>
    <dgm:cxn modelId="{8597131C-6FED-4BF4-A1CA-E891C66D69EB}" type="presOf" srcId="{039B0968-54C3-43D9-AE1B-2E3AC07C27AD}" destId="{5DA3FF59-85F1-4735-B3A9-18751F101F6E}" srcOrd="1" destOrd="0" presId="urn:microsoft.com/office/officeart/2005/8/layout/list1"/>
    <dgm:cxn modelId="{D1ACD242-53AC-48B3-9F94-02F3C4DFD8FE}" type="presOf" srcId="{E997C9A2-714F-40F1-A449-E3B567BF2191}" destId="{43D2748E-F233-4117-A263-D994A3D777A0}" srcOrd="1" destOrd="0" presId="urn:microsoft.com/office/officeart/2005/8/layout/list1"/>
    <dgm:cxn modelId="{E328FB6B-1AFC-4766-8E7E-E588B84987B3}" type="presOf" srcId="{50A5330E-7DD1-478A-B165-0DCE625AF6CF}" destId="{AD6E4FFD-51E2-4D96-B11B-E0830BF5D494}" srcOrd="0" destOrd="0" presId="urn:microsoft.com/office/officeart/2005/8/layout/list1"/>
    <dgm:cxn modelId="{110FBA75-72E0-409F-B4C9-470BE287D593}" srcId="{E997C9A2-714F-40F1-A449-E3B567BF2191}" destId="{B0F8E3E1-1A0E-460F-8AAF-64338F4B4FD6}" srcOrd="0" destOrd="0" parTransId="{EEE8EA9A-411A-491E-84CA-6BA517715CEC}" sibTransId="{5A230061-F20B-47A7-95D3-A494EBECEA98}"/>
    <dgm:cxn modelId="{0AAF3186-1AF3-471C-877F-3E28FE723B8E}" srcId="{039B0968-54C3-43D9-AE1B-2E3AC07C27AD}" destId="{09F6E43F-326A-4A31-8B24-D1AB47D1B06D}" srcOrd="0" destOrd="0" parTransId="{856A42FA-8545-4DB2-AACD-50ED5C4BFAA8}" sibTransId="{781215CD-EA2E-4807-B623-5F5774866BE2}"/>
    <dgm:cxn modelId="{884F0D94-B0D3-42D2-91B1-8DAC601919F5}" srcId="{DDBF1F72-D5C6-45C1-8861-C60BF5F24714}" destId="{50A5330E-7DD1-478A-B165-0DCE625AF6CF}" srcOrd="2" destOrd="0" parTransId="{591C638D-F63E-45B1-A615-D76CC647E053}" sibTransId="{43538A64-B372-4F01-8018-1ABFAEFB32A9}"/>
    <dgm:cxn modelId="{D700F5B3-132F-4121-A8A3-C386328B5ED6}" type="presOf" srcId="{039B0968-54C3-43D9-AE1B-2E3AC07C27AD}" destId="{21FE5E6B-A9D8-4FEE-A374-A6805A219E77}" srcOrd="0" destOrd="0" presId="urn:microsoft.com/office/officeart/2005/8/layout/list1"/>
    <dgm:cxn modelId="{60296CB4-AA24-4474-9767-5C6E5CB9A0DF}" type="presOf" srcId="{B0F8E3E1-1A0E-460F-8AAF-64338F4B4FD6}" destId="{766C274E-0DCD-4D35-A637-3B7C31718B43}" srcOrd="0" destOrd="0" presId="urn:microsoft.com/office/officeart/2005/8/layout/list1"/>
    <dgm:cxn modelId="{2075DAD4-179E-4962-A3A4-8AF294EC5EA6}" srcId="{DDBF1F72-D5C6-45C1-8861-C60BF5F24714}" destId="{E997C9A2-714F-40F1-A449-E3B567BF2191}" srcOrd="0" destOrd="0" parTransId="{BA698C14-60FB-412B-AEAE-731859E29542}" sibTransId="{422E5A6E-833A-4E82-AE6D-14E4A987983A}"/>
    <dgm:cxn modelId="{43B651D9-5097-4B0E-896A-DD51B85C54CF}" type="presOf" srcId="{E997C9A2-714F-40F1-A449-E3B567BF2191}" destId="{F9AADC45-FE44-4219-B108-D2AE3D8E173B}" srcOrd="0" destOrd="0" presId="urn:microsoft.com/office/officeart/2005/8/layout/list1"/>
    <dgm:cxn modelId="{D9BDABDB-507D-4BC6-A62C-9E2953A92B05}" type="presOf" srcId="{59922340-1B1E-4188-AF21-455A9791F1CB}" destId="{A19FAB4D-117A-4965-8A0A-D6E6E7E1F541}" srcOrd="0" destOrd="0" presId="urn:microsoft.com/office/officeart/2005/8/layout/list1"/>
    <dgm:cxn modelId="{D4A0F8EA-463C-4DD5-8943-B16845E58816}" type="presOf" srcId="{50A5330E-7DD1-478A-B165-0DCE625AF6CF}" destId="{22921543-69A4-4F5E-BB18-7A033233EAEB}" srcOrd="1" destOrd="0" presId="urn:microsoft.com/office/officeart/2005/8/layout/list1"/>
    <dgm:cxn modelId="{6E3E67EF-19DF-42B5-8F99-A9DCFB288705}" srcId="{50A5330E-7DD1-478A-B165-0DCE625AF6CF}" destId="{59922340-1B1E-4188-AF21-455A9791F1CB}" srcOrd="0" destOrd="0" parTransId="{F387A055-1625-443A-9A9F-6F74B22C4CBB}" sibTransId="{80093C4C-4F6E-43BA-AFAD-4FD03F5834BB}"/>
    <dgm:cxn modelId="{F706E7FD-2503-4EC3-9467-7B3407639FE1}" type="presOf" srcId="{DDBF1F72-D5C6-45C1-8861-C60BF5F24714}" destId="{9297A8EA-EDBF-4876-934C-BD09FBE3EAE8}" srcOrd="0" destOrd="0" presId="urn:microsoft.com/office/officeart/2005/8/layout/list1"/>
    <dgm:cxn modelId="{6BEABD16-F8DB-4BC5-9EB0-E2DDD908C950}" type="presParOf" srcId="{9297A8EA-EDBF-4876-934C-BD09FBE3EAE8}" destId="{D03D9693-B636-4256-8302-E48214907012}" srcOrd="0" destOrd="0" presId="urn:microsoft.com/office/officeart/2005/8/layout/list1"/>
    <dgm:cxn modelId="{4D03AD0A-3B08-40B3-98A3-59922C4BDAAE}" type="presParOf" srcId="{D03D9693-B636-4256-8302-E48214907012}" destId="{F9AADC45-FE44-4219-B108-D2AE3D8E173B}" srcOrd="0" destOrd="0" presId="urn:microsoft.com/office/officeart/2005/8/layout/list1"/>
    <dgm:cxn modelId="{B5F4258D-4A4A-4BB9-8DF1-FFA9873E2C62}" type="presParOf" srcId="{D03D9693-B636-4256-8302-E48214907012}" destId="{43D2748E-F233-4117-A263-D994A3D777A0}" srcOrd="1" destOrd="0" presId="urn:microsoft.com/office/officeart/2005/8/layout/list1"/>
    <dgm:cxn modelId="{F5557E9E-D71B-4650-A06C-3A6830FB29F2}" type="presParOf" srcId="{9297A8EA-EDBF-4876-934C-BD09FBE3EAE8}" destId="{A5AB6A0D-CA8F-4833-9E04-B3504D8AE5BA}" srcOrd="1" destOrd="0" presId="urn:microsoft.com/office/officeart/2005/8/layout/list1"/>
    <dgm:cxn modelId="{31C4F58D-76CF-4495-8BB2-33906ED27663}" type="presParOf" srcId="{9297A8EA-EDBF-4876-934C-BD09FBE3EAE8}" destId="{766C274E-0DCD-4D35-A637-3B7C31718B43}" srcOrd="2" destOrd="0" presId="urn:microsoft.com/office/officeart/2005/8/layout/list1"/>
    <dgm:cxn modelId="{D00748B2-0325-46E7-94E6-235E01AF15BD}" type="presParOf" srcId="{9297A8EA-EDBF-4876-934C-BD09FBE3EAE8}" destId="{AA447152-ACAC-4163-8BAB-AC05B811D065}" srcOrd="3" destOrd="0" presId="urn:microsoft.com/office/officeart/2005/8/layout/list1"/>
    <dgm:cxn modelId="{FBE0A8A2-E349-4605-859A-C47EFF140FD0}" type="presParOf" srcId="{9297A8EA-EDBF-4876-934C-BD09FBE3EAE8}" destId="{F93080E5-07C3-43D8-B00B-16C7DAA7B786}" srcOrd="4" destOrd="0" presId="urn:microsoft.com/office/officeart/2005/8/layout/list1"/>
    <dgm:cxn modelId="{5A87BB54-D5B6-4B5F-BB46-2BC24C39908B}" type="presParOf" srcId="{F93080E5-07C3-43D8-B00B-16C7DAA7B786}" destId="{21FE5E6B-A9D8-4FEE-A374-A6805A219E77}" srcOrd="0" destOrd="0" presId="urn:microsoft.com/office/officeart/2005/8/layout/list1"/>
    <dgm:cxn modelId="{4FE43BB2-F0F6-4456-8929-FE078F4ABAFB}" type="presParOf" srcId="{F93080E5-07C3-43D8-B00B-16C7DAA7B786}" destId="{5DA3FF59-85F1-4735-B3A9-18751F101F6E}" srcOrd="1" destOrd="0" presId="urn:microsoft.com/office/officeart/2005/8/layout/list1"/>
    <dgm:cxn modelId="{5A902045-FB3A-4CF8-B5E5-BBF0F93ABAFB}" type="presParOf" srcId="{9297A8EA-EDBF-4876-934C-BD09FBE3EAE8}" destId="{22B9FD75-A93D-4DD6-9443-3E2DA3E8CB29}" srcOrd="5" destOrd="0" presId="urn:microsoft.com/office/officeart/2005/8/layout/list1"/>
    <dgm:cxn modelId="{FE12769D-941C-4652-8FC1-538DB7487AFF}" type="presParOf" srcId="{9297A8EA-EDBF-4876-934C-BD09FBE3EAE8}" destId="{0D116FDA-C199-4724-BDFF-B6B6DD9C39F4}" srcOrd="6" destOrd="0" presId="urn:microsoft.com/office/officeart/2005/8/layout/list1"/>
    <dgm:cxn modelId="{34F648A7-A291-4DB2-B8F5-AC1D04449B57}" type="presParOf" srcId="{9297A8EA-EDBF-4876-934C-BD09FBE3EAE8}" destId="{611A4537-2325-423B-8AB3-12304A086352}" srcOrd="7" destOrd="0" presId="urn:microsoft.com/office/officeart/2005/8/layout/list1"/>
    <dgm:cxn modelId="{7F8A46EB-6F9B-49E6-82AF-C25900F3AC41}" type="presParOf" srcId="{9297A8EA-EDBF-4876-934C-BD09FBE3EAE8}" destId="{6D33FFAF-C011-460D-9D3A-77BD73B8DFD6}" srcOrd="8" destOrd="0" presId="urn:microsoft.com/office/officeart/2005/8/layout/list1"/>
    <dgm:cxn modelId="{415C05E3-6BA5-4063-9913-3ECFF34D8C41}" type="presParOf" srcId="{6D33FFAF-C011-460D-9D3A-77BD73B8DFD6}" destId="{AD6E4FFD-51E2-4D96-B11B-E0830BF5D494}" srcOrd="0" destOrd="0" presId="urn:microsoft.com/office/officeart/2005/8/layout/list1"/>
    <dgm:cxn modelId="{A0E3255D-5BFA-4D05-AF63-B1D5AB073E82}" type="presParOf" srcId="{6D33FFAF-C011-460D-9D3A-77BD73B8DFD6}" destId="{22921543-69A4-4F5E-BB18-7A033233EAEB}" srcOrd="1" destOrd="0" presId="urn:microsoft.com/office/officeart/2005/8/layout/list1"/>
    <dgm:cxn modelId="{337328A1-6852-4DC7-93C0-9B359B6FF530}" type="presParOf" srcId="{9297A8EA-EDBF-4876-934C-BD09FBE3EAE8}" destId="{09AB8D06-BF35-4639-85E1-F15A5DBEF129}" srcOrd="9" destOrd="0" presId="urn:microsoft.com/office/officeart/2005/8/layout/list1"/>
    <dgm:cxn modelId="{61B22968-D0FB-44BF-A9B3-0A61BD7E1885}" type="presParOf" srcId="{9297A8EA-EDBF-4876-934C-BD09FBE3EAE8}" destId="{A19FAB4D-117A-4965-8A0A-D6E6E7E1F54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C274E-0DCD-4D35-A637-3B7C31718B43}">
      <dsp:nvSpPr>
        <dsp:cNvPr id="0" name=""/>
        <dsp:cNvSpPr/>
      </dsp:nvSpPr>
      <dsp:spPr>
        <a:xfrm>
          <a:off x="0" y="247531"/>
          <a:ext cx="8311243" cy="1157625"/>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5045" tIns="312420" rIns="64504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key questions: How do we make software artifacts “good”? What does that mean? Who decides?</a:t>
          </a:r>
        </a:p>
      </dsp:txBody>
      <dsp:txXfrm>
        <a:off x="0" y="247531"/>
        <a:ext cx="8311243" cy="1157625"/>
      </dsp:txXfrm>
    </dsp:sp>
    <dsp:sp modelId="{43D2748E-F233-4117-A263-D994A3D777A0}">
      <dsp:nvSpPr>
        <dsp:cNvPr id="0" name=""/>
        <dsp:cNvSpPr/>
      </dsp:nvSpPr>
      <dsp:spPr>
        <a:xfrm>
          <a:off x="415562" y="26131"/>
          <a:ext cx="5817870" cy="4428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9902" tIns="0" rIns="219902" bIns="0" numCol="1" spcCol="1270" anchor="ctr" anchorCtr="0">
          <a:noAutofit/>
        </a:bodyPr>
        <a:lstStyle/>
        <a:p>
          <a:pPr marL="0" lvl="0" indent="0" algn="l" defTabSz="1066800">
            <a:lnSpc>
              <a:spcPct val="90000"/>
            </a:lnSpc>
            <a:spcBef>
              <a:spcPct val="0"/>
            </a:spcBef>
            <a:spcAft>
              <a:spcPct val="35000"/>
            </a:spcAft>
            <a:buNone/>
          </a:pPr>
          <a:r>
            <a:rPr lang="en-US" sz="2400" kern="1200"/>
            <a:t>The Planning Scale</a:t>
          </a:r>
        </a:p>
      </dsp:txBody>
      <dsp:txXfrm>
        <a:off x="437178" y="47747"/>
        <a:ext cx="5774638" cy="399568"/>
      </dsp:txXfrm>
    </dsp:sp>
    <dsp:sp modelId="{0D116FDA-C199-4724-BDFF-B6B6DD9C39F4}">
      <dsp:nvSpPr>
        <dsp:cNvPr id="0" name=""/>
        <dsp:cNvSpPr/>
      </dsp:nvSpPr>
      <dsp:spPr>
        <a:xfrm>
          <a:off x="0" y="1707556"/>
          <a:ext cx="8311243" cy="1157625"/>
        </a:xfrm>
        <a:prstGeom prst="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5045" tIns="312420" rIns="64504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key questions: What are people’s needs? How do we design software artifacts that meets those needs?</a:t>
          </a:r>
        </a:p>
      </dsp:txBody>
      <dsp:txXfrm>
        <a:off x="0" y="1707556"/>
        <a:ext cx="8311243" cy="1157625"/>
      </dsp:txXfrm>
    </dsp:sp>
    <dsp:sp modelId="{5DA3FF59-85F1-4735-B3A9-18751F101F6E}">
      <dsp:nvSpPr>
        <dsp:cNvPr id="0" name=""/>
        <dsp:cNvSpPr/>
      </dsp:nvSpPr>
      <dsp:spPr>
        <a:xfrm>
          <a:off x="415562" y="1486156"/>
          <a:ext cx="5817870" cy="44280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9902" tIns="0" rIns="219902" bIns="0" numCol="1" spcCol="1270" anchor="ctr" anchorCtr="0">
          <a:noAutofit/>
        </a:bodyPr>
        <a:lstStyle/>
        <a:p>
          <a:pPr marL="0" lvl="0" indent="0" algn="l" defTabSz="1066800">
            <a:lnSpc>
              <a:spcPct val="90000"/>
            </a:lnSpc>
            <a:spcBef>
              <a:spcPct val="0"/>
            </a:spcBef>
            <a:spcAft>
              <a:spcPct val="35000"/>
            </a:spcAft>
            <a:buNone/>
          </a:pPr>
          <a:r>
            <a:rPr lang="en-US" sz="2400" kern="1200"/>
            <a:t>The Organizational Scale</a:t>
          </a:r>
        </a:p>
      </dsp:txBody>
      <dsp:txXfrm>
        <a:off x="437178" y="1507772"/>
        <a:ext cx="5774638" cy="399568"/>
      </dsp:txXfrm>
    </dsp:sp>
    <dsp:sp modelId="{A19FAB4D-117A-4965-8A0A-D6E6E7E1F541}">
      <dsp:nvSpPr>
        <dsp:cNvPr id="0" name=""/>
        <dsp:cNvSpPr/>
      </dsp:nvSpPr>
      <dsp:spPr>
        <a:xfrm>
          <a:off x="0" y="3167580"/>
          <a:ext cx="8311243" cy="1157625"/>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5045" tIns="312420" rIns="64504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key question: how to design software artifacts that are easy to test, understand, and modify?</a:t>
          </a:r>
        </a:p>
      </dsp:txBody>
      <dsp:txXfrm>
        <a:off x="0" y="3167580"/>
        <a:ext cx="8311243" cy="1157625"/>
      </dsp:txXfrm>
    </dsp:sp>
    <dsp:sp modelId="{22921543-69A4-4F5E-BB18-7A033233EAEB}">
      <dsp:nvSpPr>
        <dsp:cNvPr id="0" name=""/>
        <dsp:cNvSpPr/>
      </dsp:nvSpPr>
      <dsp:spPr>
        <a:xfrm>
          <a:off x="415562" y="2946181"/>
          <a:ext cx="5817870" cy="4428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9902" tIns="0" rIns="219902" bIns="0" numCol="1" spcCol="1270" anchor="ctr" anchorCtr="0">
          <a:noAutofit/>
        </a:bodyPr>
        <a:lstStyle/>
        <a:p>
          <a:pPr marL="0" lvl="0" indent="0" algn="l" defTabSz="1066800">
            <a:lnSpc>
              <a:spcPct val="90000"/>
            </a:lnSpc>
            <a:spcBef>
              <a:spcPct val="0"/>
            </a:spcBef>
            <a:spcAft>
              <a:spcPct val="35000"/>
            </a:spcAft>
            <a:buNone/>
          </a:pPr>
          <a:r>
            <a:rPr lang="en-US" sz="2400" kern="1200"/>
            <a:t>The Implementation Scale</a:t>
          </a:r>
        </a:p>
      </dsp:txBody>
      <dsp:txXfrm>
        <a:off x="437178" y="2967797"/>
        <a:ext cx="5774638"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5/4/25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00F8C-9DF2-4552-F951-73A5BBA369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73686-2123-5308-DFAF-5CD61379D6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A28DCE-F75D-5847-4B3C-609AF7CEFA7D}"/>
              </a:ext>
            </a:extLst>
          </p:cNvPr>
          <p:cNvSpPr>
            <a:spLocks noGrp="1"/>
          </p:cNvSpPr>
          <p:nvPr>
            <p:ph type="body" idx="1"/>
          </p:nvPr>
        </p:nvSpPr>
        <p:spPr/>
        <p:txBody>
          <a:bodyPr/>
          <a:lstStyle/>
          <a:p>
            <a:r>
              <a:rPr lang="en-US"/>
              <a:t>QUESTION TIME</a:t>
            </a:r>
            <a:r>
              <a:rPr lang="en-US">
                <a:ea typeface="Calibri"/>
                <a:cs typeface="Calibri"/>
              </a:rPr>
              <a:t>: okay, based on what you know of history, who would have been the first to run into problems where they needed to think about software at the level of an engineering design process?</a:t>
            </a:r>
            <a:endParaRPr lang="en-US"/>
          </a:p>
        </p:txBody>
      </p:sp>
      <p:sp>
        <p:nvSpPr>
          <p:cNvPr id="4" name="Slide Number Placeholder 3">
            <a:extLst>
              <a:ext uri="{FF2B5EF4-FFF2-40B4-BE49-F238E27FC236}">
                <a16:creationId xmlns:a16="http://schemas.microsoft.com/office/drawing/2014/main" id="{D9900BD3-9806-A60B-102E-AFB92678D8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447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12B0D-6C9D-FB7F-7918-8083057981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2707F5-A314-5DD2-807D-1D437A395E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DFB228-5941-3231-3C21-B21B91DDF5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5D2EC7-5CE9-E925-D2DF-EA125AF712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437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E1E57-EDA3-848B-24CD-529269A601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CD06D-20B6-3F8A-5958-9976E6BB0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0C1F7A-0139-271A-237A-E03FE243D6C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E737408-32FC-7AB4-C496-ABDA2AEEA6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36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AFE31-2080-FB47-471C-AF465A2A09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D5DF9-9C9F-BBB1-D23B-49591C2572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596CE4-67D4-2D9F-AADC-F111D246D78E}"/>
              </a:ext>
            </a:extLst>
          </p:cNvPr>
          <p:cNvSpPr>
            <a:spLocks noGrp="1"/>
          </p:cNvSpPr>
          <p:nvPr>
            <p:ph type="body" idx="1"/>
          </p:nvPr>
        </p:nvSpPr>
        <p:spPr/>
        <p:txBody>
          <a:bodyPr/>
          <a:lstStyle/>
          <a:p>
            <a:r>
              <a:rPr lang="en-US"/>
              <a:t>This way of thinking about engineering is not unique to software engineering. A friend who I worked with at her capacity as a designer mentioned bathrooms as a really visceral example. There are lots of implementation details: how do you make a toilet flush, or a ground-fault circuit interrupter… interrupt ground faults?</a:t>
            </a:r>
          </a:p>
        </p:txBody>
      </p:sp>
      <p:sp>
        <p:nvSpPr>
          <p:cNvPr id="4" name="Slide Number Placeholder 3">
            <a:extLst>
              <a:ext uri="{FF2B5EF4-FFF2-40B4-BE49-F238E27FC236}">
                <a16:creationId xmlns:a16="http://schemas.microsoft.com/office/drawing/2014/main" id="{84C299C0-A99D-7979-EAC1-D3091F97B5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876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E76C5-6286-D9AD-A92E-49FD8736A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A29654-A387-FA75-201F-E4732F2D06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887BC4-8BE6-C62F-AC2E-1C76CA1CAFD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Remember the organization level is about what what people’s needs are, and how we design artifacts that meet those needs. Frankly, I remembered finding a lot more funny memes of hilarious ways that bathrooms failed to meet the needs of folks. Remember, that’s what this course focuses on: making sure software meets the identified needs of human beings. Something I noticed about this was that the examples I thought of in “implementing” mostly dealt with things in isolation, whereas these examples all involve the interaction of two different components. Integration testing is something we’ll talk more about!</a:t>
            </a:r>
            <a:endParaRPr lang="en-US"/>
          </a:p>
        </p:txBody>
      </p:sp>
      <p:sp>
        <p:nvSpPr>
          <p:cNvPr id="4" name="Slide Number Placeholder 3">
            <a:extLst>
              <a:ext uri="{FF2B5EF4-FFF2-40B4-BE49-F238E27FC236}">
                <a16:creationId xmlns:a16="http://schemas.microsoft.com/office/drawing/2014/main" id="{F12BADF7-9E43-1B90-709B-FC408A36B0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74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00768-43A6-0EB9-7C21-FD9392992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DE8D3D-0867-943F-A682-0F088AAF45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95A264-8E4D-C5EC-700A-B83ED1A5D102}"/>
              </a:ext>
            </a:extLst>
          </p:cNvPr>
          <p:cNvSpPr>
            <a:spLocks noGrp="1"/>
          </p:cNvSpPr>
          <p:nvPr>
            <p:ph type="body" idx="1"/>
          </p:nvPr>
        </p:nvSpPr>
        <p:spPr/>
        <p:txBody>
          <a:bodyPr/>
          <a:lstStyle/>
          <a:p>
            <a:r>
              <a:rPr lang="en-US"/>
              <a:t>Okay, I’m guessing nobody here has significant architecture training, but “architecture” is the field that encompasses most of the ”planning design” aspects of building a bathroom. Nevertheless, you all know what it feels like to be in a room that welcomes you and feels good to be in. You also know what it feels like to use a software artifact that was designed merely to satisfy user needs versus a software artifact that feels </a:t>
            </a:r>
            <a:r>
              <a:rPr lang="en-US" i="1"/>
              <a:t>good</a:t>
            </a:r>
            <a:r>
              <a:rPr lang="en-US" i="0"/>
              <a:t>, even if it’s subjective and hard to articulate</a:t>
            </a:r>
            <a:r>
              <a:rPr lang="en-US"/>
              <a:t>. This aspect of design is </a:t>
            </a:r>
            <a:r>
              <a:rPr lang="en-US" i="1"/>
              <a:t>much </a:t>
            </a:r>
            <a:r>
              <a:rPr lang="en-US" i="0"/>
              <a:t>more diffuse in computer science and software engineering; some of it is treated as public policy, some of it is the School of Public Policy, some of it is in the College of Arts, Media, and Design, and some of it is in Khoury, especially the human-computer interaction parts.</a:t>
            </a:r>
            <a:endParaRPr lang="en-US"/>
          </a:p>
        </p:txBody>
      </p:sp>
      <p:sp>
        <p:nvSpPr>
          <p:cNvPr id="4" name="Slide Number Placeholder 3">
            <a:extLst>
              <a:ext uri="{FF2B5EF4-FFF2-40B4-BE49-F238E27FC236}">
                <a16:creationId xmlns:a16="http://schemas.microsoft.com/office/drawing/2014/main" id="{D3D191C9-4BA7-5CF6-A97D-155C4CB3FF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784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CDB36-EBC1-646B-118F-DE73E6A9DF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FA20A-75D5-A011-8162-BC9E498B3B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193121-D0F1-4585-CFA7-A245D41F84B8}"/>
              </a:ext>
            </a:extLst>
          </p:cNvPr>
          <p:cNvSpPr>
            <a:spLocks noGrp="1"/>
          </p:cNvSpPr>
          <p:nvPr>
            <p:ph type="body" idx="1"/>
          </p:nvPr>
        </p:nvSpPr>
        <p:spPr/>
        <p:txBody>
          <a:bodyPr/>
          <a:lstStyle/>
          <a:p>
            <a:r>
              <a:rPr lang="en-US"/>
              <a:t>QUESTION TIME: Okay, let’s talk about this in the bathroom analogy along these columns. “Programs” here are going to need to be replaced by physical artifacts</a:t>
            </a:r>
          </a:p>
          <a:p>
            <a:endParaRPr lang="en-US"/>
          </a:p>
          <a:p>
            <a:r>
              <a:rPr lang="en-US" sz="3600"/>
              <a:t>People</a:t>
            </a:r>
          </a:p>
          <a:p>
            <a:pPr lvl="1"/>
            <a:r>
              <a:rPr lang="en-US" sz="2800"/>
              <a:t>how to organize software teams and make them function effectively</a:t>
            </a:r>
          </a:p>
          <a:p>
            <a:pPr lvl="1"/>
            <a:r>
              <a:rPr lang="en-US" sz="2800"/>
              <a:t>how software engineering teams work in larger organizations</a:t>
            </a:r>
          </a:p>
          <a:p>
            <a:r>
              <a:rPr lang="en-US" sz="3600"/>
              <a:t>Processes</a:t>
            </a:r>
          </a:p>
          <a:p>
            <a:pPr lvl="1"/>
            <a:r>
              <a:rPr lang="en-US" sz="2800"/>
              <a:t>how to divide a large project into engineering tasks</a:t>
            </a:r>
          </a:p>
          <a:p>
            <a:pPr lvl="1"/>
            <a:r>
              <a:rPr lang="en-US" sz="2800"/>
              <a:t>how to coordinate the tasks to form a coherent whole</a:t>
            </a:r>
          </a:p>
          <a:p>
            <a:r>
              <a:rPr lang="en-US" sz="3600"/>
              <a:t>Programs</a:t>
            </a:r>
          </a:p>
          <a:p>
            <a:pPr lvl="1"/>
            <a:r>
              <a:rPr lang="en-US" sz="2800"/>
              <a:t>how to write programs that people can understand and maintain</a:t>
            </a:r>
          </a:p>
          <a:p>
            <a:pPr lvl="1"/>
            <a:r>
              <a:rPr lang="en-US" sz="2800"/>
              <a:t>…focusing on a particular domain (medium-sized web applications)</a:t>
            </a:r>
          </a:p>
          <a:p>
            <a:endParaRPr lang="en-US"/>
          </a:p>
        </p:txBody>
      </p:sp>
      <p:sp>
        <p:nvSpPr>
          <p:cNvPr id="4" name="Slide Number Placeholder 3">
            <a:extLst>
              <a:ext uri="{FF2B5EF4-FFF2-40B4-BE49-F238E27FC236}">
                <a16:creationId xmlns:a16="http://schemas.microsoft.com/office/drawing/2014/main" id="{839244A0-6D30-8773-B939-59E02B2D3C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674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3B859-B281-B7E3-8A60-2FA698DFA10E}"/>
            </a:ext>
          </a:extLst>
        </p:cNvPr>
        <p:cNvGrpSpPr/>
        <p:nvPr/>
      </p:nvGrpSpPr>
      <p:grpSpPr>
        <a:xfrm>
          <a:off x="0" y="0"/>
          <a:ext cx="0" cy="0"/>
          <a:chOff x="0" y="0"/>
          <a:chExt cx="0" cy="0"/>
        </a:xfrm>
      </p:grpSpPr>
      <p:sp>
        <p:nvSpPr>
          <p:cNvPr id="206" name="Shape 206">
            <a:extLst>
              <a:ext uri="{FF2B5EF4-FFF2-40B4-BE49-F238E27FC236}">
                <a16:creationId xmlns:a16="http://schemas.microsoft.com/office/drawing/2014/main" id="{1470E3E7-EC55-9A27-D3C9-D9924403A47B}"/>
              </a:ext>
            </a:extLst>
          </p:cNvPr>
          <p:cNvSpPr>
            <a:spLocks noGrp="1" noRot="1" noChangeAspect="1"/>
          </p:cNvSpPr>
          <p:nvPr>
            <p:ph type="sldImg"/>
          </p:nvPr>
        </p:nvSpPr>
        <p:spPr>
          <a:xfrm>
            <a:off x="325438" y="698500"/>
            <a:ext cx="6207125" cy="3492500"/>
          </a:xfrm>
          <a:prstGeom prst="rect">
            <a:avLst/>
          </a:prstGeom>
        </p:spPr>
        <p:txBody>
          <a:bodyPr/>
          <a:lstStyle/>
          <a:p>
            <a:endParaRPr/>
          </a:p>
        </p:txBody>
      </p:sp>
      <p:sp>
        <p:nvSpPr>
          <p:cNvPr id="207" name="Shape 207">
            <a:extLst>
              <a:ext uri="{FF2B5EF4-FFF2-40B4-BE49-F238E27FC236}">
                <a16:creationId xmlns:a16="http://schemas.microsoft.com/office/drawing/2014/main" id="{054B8B35-F727-FDDA-CEEA-85F506DB6773}"/>
              </a:ext>
            </a:extLst>
          </p:cNvPr>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2489107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B4D6B-8CAA-55CE-8633-CC7978299ABB}"/>
            </a:ext>
          </a:extLst>
        </p:cNvPr>
        <p:cNvGrpSpPr/>
        <p:nvPr/>
      </p:nvGrpSpPr>
      <p:grpSpPr>
        <a:xfrm>
          <a:off x="0" y="0"/>
          <a:ext cx="0" cy="0"/>
          <a:chOff x="0" y="0"/>
          <a:chExt cx="0" cy="0"/>
        </a:xfrm>
      </p:grpSpPr>
      <p:sp>
        <p:nvSpPr>
          <p:cNvPr id="206" name="Shape 206">
            <a:extLst>
              <a:ext uri="{FF2B5EF4-FFF2-40B4-BE49-F238E27FC236}">
                <a16:creationId xmlns:a16="http://schemas.microsoft.com/office/drawing/2014/main" id="{53BDE684-1050-C5C9-F0B7-95E4406A0731}"/>
              </a:ext>
            </a:extLst>
          </p:cNvPr>
          <p:cNvSpPr>
            <a:spLocks noGrp="1" noRot="1" noChangeAspect="1"/>
          </p:cNvSpPr>
          <p:nvPr>
            <p:ph type="sldImg"/>
          </p:nvPr>
        </p:nvSpPr>
        <p:spPr>
          <a:xfrm>
            <a:off x="325438" y="698500"/>
            <a:ext cx="6207125" cy="3492500"/>
          </a:xfrm>
          <a:prstGeom prst="rect">
            <a:avLst/>
          </a:prstGeom>
        </p:spPr>
        <p:txBody>
          <a:bodyPr/>
          <a:lstStyle/>
          <a:p>
            <a:endParaRPr/>
          </a:p>
        </p:txBody>
      </p:sp>
      <p:sp>
        <p:nvSpPr>
          <p:cNvPr id="207" name="Shape 207">
            <a:extLst>
              <a:ext uri="{FF2B5EF4-FFF2-40B4-BE49-F238E27FC236}">
                <a16:creationId xmlns:a16="http://schemas.microsoft.com/office/drawing/2014/main" id="{9C1B11DE-8524-EE63-0874-09064321D98B}"/>
              </a:ext>
            </a:extLst>
          </p:cNvPr>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4126029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7F557-BC3A-69E5-3F6B-5D3032E3F4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1B4F9-AF6C-351D-2288-4D069158D3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7D1C0-0C26-1AE2-996E-F440A9E230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71EE209-F695-3FB1-7A36-9C18FC0E5B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840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09024-D540-1C0F-FDCA-CEA2FE592B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8D586-7E96-14AC-AEDB-87878D69FC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096205-830E-2FF0-BB67-5A9C3920579C}"/>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7433BB9-4DC2-6E8D-D29C-A8F04C0739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639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4864E-E453-C44A-2426-799D9A0A7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51D909-E682-B410-00B9-71BE50D6A0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90CEC-4D8B-3548-02E8-3E6E644CBD1C}"/>
              </a:ext>
            </a:extLst>
          </p:cNvPr>
          <p:cNvSpPr>
            <a:spLocks noGrp="1"/>
          </p:cNvSpPr>
          <p:nvPr>
            <p:ph type="body" idx="1"/>
          </p:nvPr>
        </p:nvSpPr>
        <p:spPr/>
        <p:txBody>
          <a:bodyPr/>
          <a:lstStyle/>
          <a:p>
            <a:r>
              <a:rPr lang="en-US"/>
              <a:t>Wildly different notions of scale at work, and from NATO to Google, the practice of software engineering is usually defined by the biggest players!</a:t>
            </a:r>
          </a:p>
          <a:p>
            <a:endParaRPr lang="en-US"/>
          </a:p>
          <a:p>
            <a:r>
              <a:rPr lang="en-US"/>
              <a:t>That doesn’t mean that there aren’t problems that everyone faces.</a:t>
            </a:r>
          </a:p>
        </p:txBody>
      </p:sp>
      <p:sp>
        <p:nvSpPr>
          <p:cNvPr id="4" name="Slide Number Placeholder 3">
            <a:extLst>
              <a:ext uri="{FF2B5EF4-FFF2-40B4-BE49-F238E27FC236}">
                <a16:creationId xmlns:a16="http://schemas.microsoft.com/office/drawing/2014/main" id="{167A3CB7-D4C4-0813-8A99-27A4290B17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717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you have n people on a project, you have O(n^2) potential connections between them.</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810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A2F84-1CA8-D8DF-C37F-4C00C9209A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1C258C-BAB8-6F06-793E-AAFF91F6A0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B10AC-41E5-DB58-35E4-5CEF196875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60D81E-4B1B-A188-017C-9E16187E17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263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225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054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413AA-DBA8-3121-0F3F-1A62A28F2C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B2BA6F-27EC-A452-F939-4FD7B36A86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13E87C-48D6-40C8-523B-3EC4AAB7CC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F0BC74A-D597-A650-DC61-6FF449792D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004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5/4/25</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sp>
        <p:nvSpPr>
          <p:cNvPr id="7" name="Title 1">
            <a:extLst>
              <a:ext uri="{FF2B5EF4-FFF2-40B4-BE49-F238E27FC236}">
                <a16:creationId xmlns:a16="http://schemas.microsoft.com/office/drawing/2014/main" id="{AFB655C3-1523-8944-C748-712310DF647E}"/>
              </a:ext>
            </a:extLst>
          </p:cNvPr>
          <p:cNvSpPr>
            <a:spLocks noGrp="1"/>
          </p:cNvSpPr>
          <p:nvPr>
            <p:ph type="ctrTitle"/>
          </p:nvPr>
        </p:nvSpPr>
        <p:spPr>
          <a:xfrm>
            <a:off x="539260" y="665163"/>
            <a:ext cx="10814539" cy="2275997"/>
          </a:xfrm>
        </p:spPr>
        <p:txBody>
          <a:bodyPr anchor="b">
            <a:normAutofit/>
          </a:bodyPr>
          <a:lstStyle>
            <a:lvl1pPr algn="l">
              <a:defRPr sz="3200"/>
            </a:lvl1pPr>
          </a:lstStyle>
          <a:p>
            <a:r>
              <a:rPr lang="en-US"/>
              <a:t>Click to edit Master title style</a:t>
            </a:r>
          </a:p>
        </p:txBody>
      </p:sp>
      <p:sp>
        <p:nvSpPr>
          <p:cNvPr id="9" name="Subtitle 2">
            <a:extLst>
              <a:ext uri="{FF2B5EF4-FFF2-40B4-BE49-F238E27FC236}">
                <a16:creationId xmlns:a16="http://schemas.microsoft.com/office/drawing/2014/main" id="{8549AA31-F254-1C77-9D81-6E096BEE4E1E}"/>
              </a:ext>
            </a:extLst>
          </p:cNvPr>
          <p:cNvSpPr>
            <a:spLocks noGrp="1"/>
          </p:cNvSpPr>
          <p:nvPr>
            <p:ph type="subTitle" idx="1"/>
          </p:nvPr>
        </p:nvSpPr>
        <p:spPr>
          <a:xfrm>
            <a:off x="539260" y="3237827"/>
            <a:ext cx="10128740" cy="2210859"/>
          </a:xfrm>
        </p:spPr>
        <p:txBody>
          <a:bodyPr>
            <a:normAutofit/>
          </a:bodyPr>
          <a:lstStyle>
            <a:lvl1pPr marL="0" indent="0" algn="l">
              <a:buNone/>
              <a:defRPr sz="20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F2349770-58C0-0659-C24A-7B0426FAF748}"/>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A81EC16-F2D4-3F9B-C86D-3BCAB0633A6F}"/>
              </a:ext>
            </a:extLst>
          </p:cNvPr>
          <p:cNvSpPr/>
          <p:nvPr userDrawn="1"/>
        </p:nvSpPr>
        <p:spPr>
          <a:xfrm>
            <a:off x="539260" y="5630735"/>
            <a:ext cx="6096000" cy="369332"/>
          </a:xfrm>
          <a:prstGeom prst="rect">
            <a:avLst/>
          </a:prstGeom>
        </p:spPr>
        <p:txBody>
          <a:bodyPr>
            <a:spAutoFit/>
          </a:bodyPr>
          <a:lstStyle/>
          <a:p>
            <a:r>
              <a:rPr lang="en-US">
                <a:solidFill>
                  <a:srgbClr val="5C5962"/>
                </a:solidFill>
              </a:rPr>
              <a:t>© 2025 Released under the </a:t>
            </a:r>
            <a:r>
              <a:rPr lang="en-US">
                <a:solidFill>
                  <a:srgbClr val="D41B2C"/>
                </a:solidFill>
                <a:hlinkClick r:id="rId2"/>
              </a:rPr>
              <a:t>CC BY-SA</a:t>
            </a:r>
            <a:r>
              <a:rPr lang="en-US">
                <a:solidFill>
                  <a:srgbClr val="5C5962"/>
                </a:solidFill>
              </a:rPr>
              <a:t> license</a:t>
            </a:r>
            <a:endParaRPr lang="en-US"/>
          </a:p>
        </p:txBody>
      </p:sp>
    </p:spTree>
    <p:extLst>
      <p:ext uri="{BB962C8B-B14F-4D97-AF65-F5344CB8AC3E}">
        <p14:creationId xmlns:p14="http://schemas.microsoft.com/office/powerpoint/2010/main" val="2761533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5/4/25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30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5/4/25</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sp>
        <p:nvSpPr>
          <p:cNvPr id="6" name="Title 1">
            <a:extLst>
              <a:ext uri="{FF2B5EF4-FFF2-40B4-BE49-F238E27FC236}">
                <a16:creationId xmlns:a16="http://schemas.microsoft.com/office/drawing/2014/main" id="{75A25075-8F0E-5D99-3424-EC26D4DBC802}"/>
              </a:ext>
            </a:extLst>
          </p:cNvPr>
          <p:cNvSpPr>
            <a:spLocks noGrp="1"/>
          </p:cNvSpPr>
          <p:nvPr>
            <p:ph type="title"/>
          </p:nvPr>
        </p:nvSpPr>
        <p:spPr>
          <a:xfrm>
            <a:off x="838200" y="18255"/>
            <a:ext cx="10515600" cy="1325563"/>
          </a:xfrm>
        </p:spPr>
        <p:txBody>
          <a:bodyPr anchor="b">
            <a:normAutofit/>
          </a:bodyPr>
          <a:lstStyle>
            <a:lvl1pPr>
              <a:defRPr sz="3600"/>
            </a:lvl1pPr>
          </a:lstStyle>
          <a:p>
            <a:r>
              <a:rPr lang="en-US"/>
              <a:t>Click to edit Master title style</a:t>
            </a:r>
          </a:p>
        </p:txBody>
      </p:sp>
      <p:cxnSp>
        <p:nvCxnSpPr>
          <p:cNvPr id="8" name="Straight Connector 7">
            <a:extLst>
              <a:ext uri="{FF2B5EF4-FFF2-40B4-BE49-F238E27FC236}">
                <a16:creationId xmlns:a16="http://schemas.microsoft.com/office/drawing/2014/main" id="{59CFFB23-4154-80C1-A1BD-D541121A9A79}"/>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77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5/4/25</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6039718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5/4/25</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379676242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5.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sv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4.svg"/><Relationship Id="rId11" Type="http://schemas.openxmlformats.org/officeDocument/2006/relationships/image" Target="../media/image31.png"/><Relationship Id="rId5" Type="http://schemas.openxmlformats.org/officeDocument/2006/relationships/image" Target="../media/image23.png"/><Relationship Id="rId10" Type="http://schemas.openxmlformats.org/officeDocument/2006/relationships/image" Target="../media/image30.png"/><Relationship Id="rId4" Type="http://schemas.openxmlformats.org/officeDocument/2006/relationships/image" Target="../media/image22.sv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0.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0FF9F1-C3EF-FCB6-6A21-E56604181D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254C377-1B0F-1384-BF89-A0A11922F102}"/>
              </a:ext>
            </a:extLst>
          </p:cNvPr>
          <p:cNvSpPr>
            <a:spLocks noGrp="1"/>
          </p:cNvSpPr>
          <p:nvPr>
            <p:ph type="ctrTitle"/>
          </p:nvPr>
        </p:nvSpPr>
        <p:spPr/>
        <p:txBody>
          <a:bodyPr/>
          <a:lstStyle/>
          <a:p>
            <a:r>
              <a:rPr lang="en-US" altLang="en-US">
                <a:sym typeface="Helvetica Neue" charset="0"/>
              </a:rPr>
              <a:t>CS 4530: Fundamentals of Software Engineering</a:t>
            </a:r>
            <a:br>
              <a:rPr lang="en-US" altLang="en-US">
                <a:sym typeface="Helvetica Neue" charset="0"/>
              </a:rPr>
            </a:br>
            <a:r>
              <a:rPr lang="en-US" altLang="en-US">
                <a:sym typeface="Helvetica Neue" charset="0"/>
              </a:rPr>
              <a:t>Module 1, Lesson 1</a:t>
            </a:r>
            <a:br>
              <a:rPr lang="en-US" altLang="en-US">
                <a:sym typeface="Helvetica Neue" charset="0"/>
              </a:rPr>
            </a:br>
            <a:r>
              <a:rPr lang="en-US" altLang="en-US">
                <a:sym typeface="Helvetica Neue" charset="0"/>
              </a:rPr>
              <a:t>Course Introduction</a:t>
            </a:r>
            <a:endParaRPr lang="en-US"/>
          </a:p>
        </p:txBody>
      </p:sp>
      <p:sp>
        <p:nvSpPr>
          <p:cNvPr id="6" name="Subtitle 5">
            <a:extLst>
              <a:ext uri="{FF2B5EF4-FFF2-40B4-BE49-F238E27FC236}">
                <a16:creationId xmlns:a16="http://schemas.microsoft.com/office/drawing/2014/main" id="{AD9E3042-0B03-B094-AFA9-0EF3699CF37D}"/>
              </a:ext>
            </a:extLst>
          </p:cNvPr>
          <p:cNvSpPr>
            <a:spLocks noGrp="1"/>
          </p:cNvSpPr>
          <p:nvPr>
            <p:ph type="subTitle" idx="1"/>
          </p:nvPr>
        </p:nvSpPr>
        <p:spPr/>
        <p:txBody>
          <a:bodyPr/>
          <a:lstStyle/>
          <a:p>
            <a:r>
              <a:rPr lang="en-US"/>
              <a:t>Rob Simmons</a:t>
            </a:r>
          </a:p>
          <a:p>
            <a:r>
              <a:rPr lang="en-US"/>
              <a:t>Khoury College of Computer Sciences</a:t>
            </a:r>
          </a:p>
          <a:p>
            <a:endParaRPr lang="en-US"/>
          </a:p>
          <a:p>
            <a:endParaRPr lang="en-US"/>
          </a:p>
        </p:txBody>
      </p:sp>
    </p:spTree>
    <p:extLst>
      <p:ext uri="{BB962C8B-B14F-4D97-AF65-F5344CB8AC3E}">
        <p14:creationId xmlns:p14="http://schemas.microsoft.com/office/powerpoint/2010/main" val="4261378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97239-7C4D-E1D8-6EEB-5752B59CA3A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95089A-D79D-3899-9744-B01B740BEC5B}"/>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E5077A-60CE-E0D5-B3FC-4382482F0697}"/>
              </a:ext>
            </a:extLst>
          </p:cNvPr>
          <p:cNvSpPr>
            <a:spLocks noGrp="1"/>
          </p:cNvSpPr>
          <p:nvPr>
            <p:ph type="title"/>
          </p:nvPr>
        </p:nvSpPr>
        <p:spPr>
          <a:xfrm>
            <a:off x="838200" y="18255"/>
            <a:ext cx="10515600" cy="1325563"/>
          </a:xfrm>
        </p:spPr>
        <p:txBody>
          <a:bodyPr>
            <a:noAutofit/>
          </a:bodyPr>
          <a:lstStyle/>
          <a:p>
            <a:r>
              <a:rPr lang="en-US"/>
              <a:t>So, software engineering must encompass:</a:t>
            </a:r>
          </a:p>
        </p:txBody>
      </p:sp>
      <p:grpSp>
        <p:nvGrpSpPr>
          <p:cNvPr id="3" name="Group 2">
            <a:extLst>
              <a:ext uri="{FF2B5EF4-FFF2-40B4-BE49-F238E27FC236}">
                <a16:creationId xmlns:a16="http://schemas.microsoft.com/office/drawing/2014/main" id="{FAD196AA-689A-DF71-6439-60C560FB95D1}"/>
              </a:ext>
            </a:extLst>
          </p:cNvPr>
          <p:cNvGrpSpPr/>
          <p:nvPr/>
        </p:nvGrpSpPr>
        <p:grpSpPr>
          <a:xfrm>
            <a:off x="2139034" y="2454732"/>
            <a:ext cx="974268" cy="974268"/>
            <a:chOff x="7949361" y="2403792"/>
            <a:chExt cx="1887188" cy="1887188"/>
          </a:xfrm>
        </p:grpSpPr>
        <p:sp>
          <p:nvSpPr>
            <p:cNvPr id="5" name="Rectangle: Diagonal Corners Rounded 13">
              <a:extLst>
                <a:ext uri="{FF2B5EF4-FFF2-40B4-BE49-F238E27FC236}">
                  <a16:creationId xmlns:a16="http://schemas.microsoft.com/office/drawing/2014/main" id="{52A84CF9-D008-AD02-469A-0BB855B16D66}"/>
                </a:ext>
              </a:extLst>
            </p:cNvPr>
            <p:cNvSpPr/>
            <p:nvPr/>
          </p:nvSpPr>
          <p:spPr>
            <a:xfrm>
              <a:off x="7949362"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descr="Group">
              <a:extLst>
                <a:ext uri="{FF2B5EF4-FFF2-40B4-BE49-F238E27FC236}">
                  <a16:creationId xmlns:a16="http://schemas.microsoft.com/office/drawing/2014/main" id="{605A6E1E-B973-DEA9-FFCA-CE966FFDC73D}"/>
                </a:ext>
              </a:extLst>
            </p:cNvPr>
            <p:cNvSpPr/>
            <p:nvPr/>
          </p:nvSpPr>
          <p:spPr>
            <a:xfrm>
              <a:off x="7949361" y="2403792"/>
              <a:ext cx="1887188" cy="188718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2C967DF5-E088-E1A4-39BD-E1F2D3859E30}"/>
              </a:ext>
            </a:extLst>
          </p:cNvPr>
          <p:cNvGrpSpPr/>
          <p:nvPr/>
        </p:nvGrpSpPr>
        <p:grpSpPr>
          <a:xfrm>
            <a:off x="5302701" y="2454732"/>
            <a:ext cx="974268" cy="974267"/>
            <a:chOff x="679049" y="2403793"/>
            <a:chExt cx="1887188" cy="1887187"/>
          </a:xfrm>
        </p:grpSpPr>
        <p:sp>
          <p:nvSpPr>
            <p:cNvPr id="21" name="Rectangle: Diagonal Corners Rounded 6">
              <a:extLst>
                <a:ext uri="{FF2B5EF4-FFF2-40B4-BE49-F238E27FC236}">
                  <a16:creationId xmlns:a16="http://schemas.microsoft.com/office/drawing/2014/main" id="{5B49819D-7DA6-7B32-4B16-A7B3BD3E9362}"/>
                </a:ext>
              </a:extLst>
            </p:cNvPr>
            <p:cNvSpPr/>
            <p:nvPr/>
          </p:nvSpPr>
          <p:spPr>
            <a:xfrm>
              <a:off x="6790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21" descr="Gears">
              <a:extLst>
                <a:ext uri="{FF2B5EF4-FFF2-40B4-BE49-F238E27FC236}">
                  <a16:creationId xmlns:a16="http://schemas.microsoft.com/office/drawing/2014/main" id="{B25C14CB-A9CE-695C-7091-EC3ABC0FB466}"/>
                </a:ext>
              </a:extLst>
            </p:cNvPr>
            <p:cNvSpPr/>
            <p:nvPr/>
          </p:nvSpPr>
          <p:spPr>
            <a:xfrm>
              <a:off x="679049" y="2403793"/>
              <a:ext cx="1887187" cy="188718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66D69967-909B-8FA3-A38F-E19693C917E9}"/>
              </a:ext>
            </a:extLst>
          </p:cNvPr>
          <p:cNvGrpSpPr/>
          <p:nvPr/>
        </p:nvGrpSpPr>
        <p:grpSpPr>
          <a:xfrm>
            <a:off x="8466369" y="2454732"/>
            <a:ext cx="974267" cy="974267"/>
            <a:chOff x="4314206" y="2403793"/>
            <a:chExt cx="1887187" cy="1887187"/>
          </a:xfrm>
        </p:grpSpPr>
        <p:sp>
          <p:nvSpPr>
            <p:cNvPr id="24" name="Rectangle: Diagonal Corners Rounded 10">
              <a:extLst>
                <a:ext uri="{FF2B5EF4-FFF2-40B4-BE49-F238E27FC236}">
                  <a16:creationId xmlns:a16="http://schemas.microsoft.com/office/drawing/2014/main" id="{101F9C61-0134-D990-8132-F71E0E0A29C9}"/>
                </a:ext>
              </a:extLst>
            </p:cNvPr>
            <p:cNvSpPr/>
            <p:nvPr/>
          </p:nvSpPr>
          <p:spPr>
            <a:xfrm>
              <a:off x="4314206"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24" descr="Illustrator with solid fill">
              <a:extLst>
                <a:ext uri="{FF2B5EF4-FFF2-40B4-BE49-F238E27FC236}">
                  <a16:creationId xmlns:a16="http://schemas.microsoft.com/office/drawing/2014/main" id="{D0AB92CB-ADDA-441F-9C79-C4F54CCAC06A}"/>
                </a:ext>
              </a:extLst>
            </p:cNvPr>
            <p:cNvSpPr/>
            <p:nvPr/>
          </p:nvSpPr>
          <p:spPr>
            <a:xfrm>
              <a:off x="4314206" y="2403794"/>
              <a:ext cx="1887186" cy="1887186"/>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26" name="Freeform: Shape 15">
            <a:extLst>
              <a:ext uri="{FF2B5EF4-FFF2-40B4-BE49-F238E27FC236}">
                <a16:creationId xmlns:a16="http://schemas.microsoft.com/office/drawing/2014/main" id="{41A97624-EED5-79E5-BEF4-68ADDD120E75}"/>
              </a:ext>
            </a:extLst>
          </p:cNvPr>
          <p:cNvSpPr/>
          <p:nvPr/>
        </p:nvSpPr>
        <p:spPr>
          <a:xfrm>
            <a:off x="1079293" y="3838169"/>
            <a:ext cx="3093750"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cap="all"/>
            </a:pPr>
            <a:r>
              <a:rPr kumimoji="0" lang="en-US" sz="40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People,</a:t>
            </a:r>
          </a:p>
        </p:txBody>
      </p:sp>
      <p:sp>
        <p:nvSpPr>
          <p:cNvPr id="27" name="Freeform: Shape 15">
            <a:extLst>
              <a:ext uri="{FF2B5EF4-FFF2-40B4-BE49-F238E27FC236}">
                <a16:creationId xmlns:a16="http://schemas.microsoft.com/office/drawing/2014/main" id="{7FED8FEC-80F6-C1D1-45BA-F99E975AB00C}"/>
              </a:ext>
            </a:extLst>
          </p:cNvPr>
          <p:cNvSpPr/>
          <p:nvPr/>
        </p:nvSpPr>
        <p:spPr>
          <a:xfrm>
            <a:off x="4242959" y="3838168"/>
            <a:ext cx="3093750"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cap="all"/>
            </a:pPr>
            <a:r>
              <a:rPr kumimoji="0" lang="en-US" sz="40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PROCESSES,</a:t>
            </a:r>
          </a:p>
        </p:txBody>
      </p:sp>
      <p:sp>
        <p:nvSpPr>
          <p:cNvPr id="28" name="Freeform: Shape 15">
            <a:extLst>
              <a:ext uri="{FF2B5EF4-FFF2-40B4-BE49-F238E27FC236}">
                <a16:creationId xmlns:a16="http://schemas.microsoft.com/office/drawing/2014/main" id="{95DD7120-2C41-2557-9F24-6EE0A4ED985C}"/>
              </a:ext>
            </a:extLst>
          </p:cNvPr>
          <p:cNvSpPr/>
          <p:nvPr/>
        </p:nvSpPr>
        <p:spPr>
          <a:xfrm>
            <a:off x="7406625" y="3812674"/>
            <a:ext cx="3093750"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cap="all"/>
            </a:pPr>
            <a:r>
              <a:rPr kumimoji="0" lang="en-US" sz="40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&amp; Programs</a:t>
            </a:r>
          </a:p>
        </p:txBody>
      </p:sp>
    </p:spTree>
    <p:extLst>
      <p:ext uri="{BB962C8B-B14F-4D97-AF65-F5344CB8AC3E}">
        <p14:creationId xmlns:p14="http://schemas.microsoft.com/office/powerpoint/2010/main" val="3315513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A894C-B2D7-DC8D-D716-DD6357D837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DAD64A-22EE-F85D-521C-A75C8D77D4A2}"/>
              </a:ext>
            </a:extLst>
          </p:cNvPr>
          <p:cNvSpPr>
            <a:spLocks noGrp="1"/>
          </p:cNvSpPr>
          <p:nvPr>
            <p:ph type="title"/>
          </p:nvPr>
        </p:nvSpPr>
        <p:spPr>
          <a:xfrm>
            <a:off x="838200" y="18255"/>
            <a:ext cx="10515600" cy="1325563"/>
          </a:xfrm>
        </p:spPr>
        <p:txBody>
          <a:bodyPr/>
          <a:lstStyle/>
          <a:p>
            <a:r>
              <a:rPr lang="en-US"/>
              <a:t>The course will cover</a:t>
            </a:r>
          </a:p>
        </p:txBody>
      </p:sp>
      <p:sp>
        <p:nvSpPr>
          <p:cNvPr id="3" name="Text Placeholder 2">
            <a:extLst>
              <a:ext uri="{FF2B5EF4-FFF2-40B4-BE49-F238E27FC236}">
                <a16:creationId xmlns:a16="http://schemas.microsoft.com/office/drawing/2014/main" id="{7EA00417-2681-0C33-06F9-71BA7AA87E3E}"/>
              </a:ext>
            </a:extLst>
          </p:cNvPr>
          <p:cNvSpPr>
            <a:spLocks noGrp="1"/>
          </p:cNvSpPr>
          <p:nvPr>
            <p:ph idx="1"/>
          </p:nvPr>
        </p:nvSpPr>
        <p:spPr>
          <a:xfrm>
            <a:off x="838199" y="1500188"/>
            <a:ext cx="10114503" cy="4351337"/>
          </a:xfrm>
        </p:spPr>
        <p:txBody>
          <a:bodyPr>
            <a:normAutofit/>
          </a:bodyPr>
          <a:lstStyle/>
          <a:p>
            <a:r>
              <a:rPr lang="en-US"/>
              <a:t>People</a:t>
            </a:r>
          </a:p>
          <a:p>
            <a:pPr lvl="1"/>
            <a:r>
              <a:rPr lang="en-US"/>
              <a:t>how to organize software teams and make them function effectively</a:t>
            </a:r>
          </a:p>
          <a:p>
            <a:pPr lvl="1"/>
            <a:r>
              <a:rPr lang="en-US"/>
              <a:t>how software engineering teams work in larger organizations</a:t>
            </a:r>
          </a:p>
          <a:p>
            <a:r>
              <a:rPr lang="en-US"/>
              <a:t>Processes</a:t>
            </a:r>
          </a:p>
          <a:p>
            <a:pPr lvl="1"/>
            <a:r>
              <a:rPr lang="en-US"/>
              <a:t>how to divide a large project into engineering tasks</a:t>
            </a:r>
          </a:p>
          <a:p>
            <a:pPr lvl="1"/>
            <a:r>
              <a:rPr lang="en-US"/>
              <a:t>how to coordinate the tasks to form a coherent whole</a:t>
            </a:r>
          </a:p>
          <a:p>
            <a:r>
              <a:rPr lang="en-US"/>
              <a:t>Programs</a:t>
            </a:r>
          </a:p>
          <a:p>
            <a:pPr lvl="1"/>
            <a:r>
              <a:rPr lang="en-US"/>
              <a:t>how to write programs that people can understand and maintain</a:t>
            </a:r>
          </a:p>
          <a:p>
            <a:pPr lvl="1"/>
            <a:r>
              <a:rPr lang="en-US"/>
              <a:t>…focusing on a particular domain (medium-sized web applications)</a:t>
            </a:r>
          </a:p>
          <a:p>
            <a:pPr lvl="1"/>
            <a:endParaRPr lang="en-US"/>
          </a:p>
        </p:txBody>
      </p:sp>
      <p:sp>
        <p:nvSpPr>
          <p:cNvPr id="4" name="Slide Number Placeholder 3">
            <a:extLst>
              <a:ext uri="{FF2B5EF4-FFF2-40B4-BE49-F238E27FC236}">
                <a16:creationId xmlns:a16="http://schemas.microsoft.com/office/drawing/2014/main" id="{244E9866-05E7-BA22-1355-19DDD1AEFB74}"/>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136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EA4CCD-E155-51C2-4D08-F4073FF47D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39E728-8086-5E41-2C19-BA499160C39E}"/>
              </a:ext>
            </a:extLst>
          </p:cNvPr>
          <p:cNvSpPr>
            <a:spLocks noGrp="1"/>
          </p:cNvSpPr>
          <p:nvPr>
            <p:ph type="title"/>
          </p:nvPr>
        </p:nvSpPr>
        <p:spPr/>
        <p:txBody>
          <a:bodyPr/>
          <a:lstStyle/>
          <a:p>
            <a:r>
              <a:rPr lang="en-US"/>
              <a:t>Three Scales of Design</a:t>
            </a:r>
          </a:p>
        </p:txBody>
      </p:sp>
      <p:graphicFrame>
        <p:nvGraphicFramePr>
          <p:cNvPr id="10" name="Content Placeholder 2">
            <a:extLst>
              <a:ext uri="{FF2B5EF4-FFF2-40B4-BE49-F238E27FC236}">
                <a16:creationId xmlns:a16="http://schemas.microsoft.com/office/drawing/2014/main" id="{BD762AA2-B8E6-CE63-C277-9D78BC5B5A1B}"/>
              </a:ext>
            </a:extLst>
          </p:cNvPr>
          <p:cNvGraphicFramePr>
            <a:graphicFrameLocks/>
          </p:cNvGraphicFramePr>
          <p:nvPr/>
        </p:nvGraphicFramePr>
        <p:xfrm>
          <a:off x="1142999" y="1674415"/>
          <a:ext cx="8311243"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7474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8A269-721F-3674-5D13-340C0CF6299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16F992-D902-1A1A-BB11-EE3ACEB49A34}"/>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201F5B-AED6-3BAE-A388-93363B88E630}"/>
              </a:ext>
            </a:extLst>
          </p:cNvPr>
          <p:cNvSpPr>
            <a:spLocks noGrp="1"/>
          </p:cNvSpPr>
          <p:nvPr>
            <p:ph type="title"/>
          </p:nvPr>
        </p:nvSpPr>
        <p:spPr>
          <a:xfrm>
            <a:off x="838200" y="18255"/>
            <a:ext cx="10515600" cy="1325563"/>
          </a:xfrm>
        </p:spPr>
        <p:txBody>
          <a:bodyPr>
            <a:noAutofit/>
          </a:bodyPr>
          <a:lstStyle/>
          <a:p>
            <a:r>
              <a:rPr lang="en-US"/>
              <a:t>So, software engineering must encompass:</a:t>
            </a:r>
          </a:p>
        </p:txBody>
      </p:sp>
      <p:sp>
        <p:nvSpPr>
          <p:cNvPr id="7" name="Rectangle: Diagonal Corners Rounded 6">
            <a:extLst>
              <a:ext uri="{FF2B5EF4-FFF2-40B4-BE49-F238E27FC236}">
                <a16:creationId xmlns:a16="http://schemas.microsoft.com/office/drawing/2014/main" id="{A897F751-526E-78EE-7E74-C1A76288B589}"/>
              </a:ext>
            </a:extLst>
          </p:cNvPr>
          <p:cNvSpPr/>
          <p:nvPr/>
        </p:nvSpPr>
        <p:spPr>
          <a:xfrm>
            <a:off x="3676600" y="3429002"/>
            <a:ext cx="974268" cy="974268"/>
          </a:xfrm>
          <a:prstGeom prst="round2DiagRect">
            <a:avLst>
              <a:gd name="adj1" fmla="val 29727"/>
              <a:gd name="adj2" fmla="val 0"/>
            </a:avLst>
          </a:prstGeom>
          <a:solidFill>
            <a:srgbClr val="00B0F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Diagonal Corners Rounded 10">
            <a:extLst>
              <a:ext uri="{FF2B5EF4-FFF2-40B4-BE49-F238E27FC236}">
                <a16:creationId xmlns:a16="http://schemas.microsoft.com/office/drawing/2014/main" id="{F04EB3DF-A530-0666-8BE9-AE671350251E}"/>
              </a:ext>
            </a:extLst>
          </p:cNvPr>
          <p:cNvSpPr/>
          <p:nvPr/>
        </p:nvSpPr>
        <p:spPr>
          <a:xfrm>
            <a:off x="3676599" y="4759020"/>
            <a:ext cx="974267" cy="974267"/>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Diagonal Corners Rounded 13">
            <a:extLst>
              <a:ext uri="{FF2B5EF4-FFF2-40B4-BE49-F238E27FC236}">
                <a16:creationId xmlns:a16="http://schemas.microsoft.com/office/drawing/2014/main" id="{FF18CBE2-B9B6-4C7B-36C8-9E0A34EC2E00}"/>
              </a:ext>
            </a:extLst>
          </p:cNvPr>
          <p:cNvSpPr/>
          <p:nvPr/>
        </p:nvSpPr>
        <p:spPr>
          <a:xfrm>
            <a:off x="3676600" y="2098983"/>
            <a:ext cx="974267" cy="974267"/>
          </a:xfrm>
          <a:prstGeom prst="round2DiagRect">
            <a:avLst>
              <a:gd name="adj1" fmla="val 29727"/>
              <a:gd name="adj2" fmla="val 0"/>
            </a:avLst>
          </a:prstGeom>
          <a:solidFill>
            <a:srgbClr val="0070C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15">
            <a:extLst>
              <a:ext uri="{FF2B5EF4-FFF2-40B4-BE49-F238E27FC236}">
                <a16:creationId xmlns:a16="http://schemas.microsoft.com/office/drawing/2014/main" id="{7C645652-22A5-14F7-D5DA-881B97293D1F}"/>
              </a:ext>
            </a:extLst>
          </p:cNvPr>
          <p:cNvSpPr/>
          <p:nvPr/>
        </p:nvSpPr>
        <p:spPr>
          <a:xfrm>
            <a:off x="5011706" y="2226115"/>
            <a:ext cx="3835607"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40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PLANNING,</a:t>
            </a:r>
          </a:p>
        </p:txBody>
      </p:sp>
      <p:sp>
        <p:nvSpPr>
          <p:cNvPr id="35" name="Freeform: Shape 15">
            <a:extLst>
              <a:ext uri="{FF2B5EF4-FFF2-40B4-BE49-F238E27FC236}">
                <a16:creationId xmlns:a16="http://schemas.microsoft.com/office/drawing/2014/main" id="{1516CB84-50BA-F8D4-8363-6B91A644D53A}"/>
              </a:ext>
            </a:extLst>
          </p:cNvPr>
          <p:cNvSpPr/>
          <p:nvPr/>
        </p:nvSpPr>
        <p:spPr>
          <a:xfrm>
            <a:off x="5011706" y="3551886"/>
            <a:ext cx="3835607"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40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ORGANIZING,</a:t>
            </a:r>
          </a:p>
        </p:txBody>
      </p:sp>
      <p:sp>
        <p:nvSpPr>
          <p:cNvPr id="36" name="Freeform: Shape 15">
            <a:extLst>
              <a:ext uri="{FF2B5EF4-FFF2-40B4-BE49-F238E27FC236}">
                <a16:creationId xmlns:a16="http://schemas.microsoft.com/office/drawing/2014/main" id="{0A76054A-E50A-D28F-2241-7A166F418EEA}"/>
              </a:ext>
            </a:extLst>
          </p:cNvPr>
          <p:cNvSpPr/>
          <p:nvPr/>
        </p:nvSpPr>
        <p:spPr>
          <a:xfrm>
            <a:off x="5011706" y="4877657"/>
            <a:ext cx="3835607"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40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&amp; IMPLEMENTING</a:t>
            </a:r>
          </a:p>
        </p:txBody>
      </p:sp>
      <p:pic>
        <p:nvPicPr>
          <p:cNvPr id="43" name="Graphic 42" descr="Thought bubble with solid fill">
            <a:extLst>
              <a:ext uri="{FF2B5EF4-FFF2-40B4-BE49-F238E27FC236}">
                <a16:creationId xmlns:a16="http://schemas.microsoft.com/office/drawing/2014/main" id="{610B7663-9002-5841-5404-1CE2E7D84F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56635" y="2155617"/>
            <a:ext cx="837566" cy="837566"/>
          </a:xfrm>
          <a:prstGeom prst="rect">
            <a:avLst/>
          </a:prstGeom>
        </p:spPr>
      </p:pic>
      <p:pic>
        <p:nvPicPr>
          <p:cNvPr id="45" name="Graphic 44" descr="Flowchart with solid fill">
            <a:extLst>
              <a:ext uri="{FF2B5EF4-FFF2-40B4-BE49-F238E27FC236}">
                <a16:creationId xmlns:a16="http://schemas.microsoft.com/office/drawing/2014/main" id="{D7FB084E-0152-CB8A-530B-B0155F7BA5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18218" y="3454686"/>
            <a:ext cx="914400" cy="914400"/>
          </a:xfrm>
          <a:prstGeom prst="rect">
            <a:avLst/>
          </a:prstGeom>
        </p:spPr>
      </p:pic>
      <p:pic>
        <p:nvPicPr>
          <p:cNvPr id="47" name="Graphic 46" descr="Hammer1 with solid fill">
            <a:extLst>
              <a:ext uri="{FF2B5EF4-FFF2-40B4-BE49-F238E27FC236}">
                <a16:creationId xmlns:a16="http://schemas.microsoft.com/office/drawing/2014/main" id="{FE0B0D8D-A78A-FD41-3115-C414228B80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56635" y="4857291"/>
            <a:ext cx="837566" cy="837566"/>
          </a:xfrm>
          <a:prstGeom prst="rect">
            <a:avLst/>
          </a:prstGeom>
        </p:spPr>
      </p:pic>
    </p:spTree>
    <p:extLst>
      <p:ext uri="{BB962C8B-B14F-4D97-AF65-F5344CB8AC3E}">
        <p14:creationId xmlns:p14="http://schemas.microsoft.com/office/powerpoint/2010/main" val="952283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F7286-3F1D-0232-DF05-C94B9120008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A243F9-FD8A-947E-EC67-21163F3C7FD6}"/>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9D885D-1C5A-0CA6-6007-EDC577213406}"/>
              </a:ext>
            </a:extLst>
          </p:cNvPr>
          <p:cNvSpPr>
            <a:spLocks noGrp="1"/>
          </p:cNvSpPr>
          <p:nvPr>
            <p:ph type="title"/>
          </p:nvPr>
        </p:nvSpPr>
        <p:spPr>
          <a:xfrm>
            <a:off x="838200" y="18255"/>
            <a:ext cx="10515600" cy="1325563"/>
          </a:xfrm>
        </p:spPr>
        <p:txBody>
          <a:bodyPr>
            <a:noAutofit/>
          </a:bodyPr>
          <a:lstStyle/>
          <a:p>
            <a:r>
              <a:rPr lang="en-US"/>
              <a:t>So, software engineering must encompass:</a:t>
            </a:r>
          </a:p>
        </p:txBody>
      </p:sp>
      <p:grpSp>
        <p:nvGrpSpPr>
          <p:cNvPr id="25" name="Group 24">
            <a:extLst>
              <a:ext uri="{FF2B5EF4-FFF2-40B4-BE49-F238E27FC236}">
                <a16:creationId xmlns:a16="http://schemas.microsoft.com/office/drawing/2014/main" id="{0DCC8436-7509-10D9-42E0-0F93BE960A88}"/>
              </a:ext>
            </a:extLst>
          </p:cNvPr>
          <p:cNvGrpSpPr/>
          <p:nvPr/>
        </p:nvGrpSpPr>
        <p:grpSpPr>
          <a:xfrm>
            <a:off x="4319921" y="1533426"/>
            <a:ext cx="974268" cy="974268"/>
            <a:chOff x="7949361" y="2403792"/>
            <a:chExt cx="1887188" cy="1887188"/>
          </a:xfrm>
        </p:grpSpPr>
        <p:sp>
          <p:nvSpPr>
            <p:cNvPr id="26" name="Rectangle: Diagonal Corners Rounded 13">
              <a:extLst>
                <a:ext uri="{FF2B5EF4-FFF2-40B4-BE49-F238E27FC236}">
                  <a16:creationId xmlns:a16="http://schemas.microsoft.com/office/drawing/2014/main" id="{1BB8C4FB-AF2E-6811-0C48-AFBFC86CE505}"/>
                </a:ext>
              </a:extLst>
            </p:cNvPr>
            <p:cNvSpPr/>
            <p:nvPr/>
          </p:nvSpPr>
          <p:spPr>
            <a:xfrm>
              <a:off x="7949362"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26" descr="Group">
              <a:extLst>
                <a:ext uri="{FF2B5EF4-FFF2-40B4-BE49-F238E27FC236}">
                  <a16:creationId xmlns:a16="http://schemas.microsoft.com/office/drawing/2014/main" id="{3550D465-BB36-D0F5-3E4F-3823325F8711}"/>
                </a:ext>
              </a:extLst>
            </p:cNvPr>
            <p:cNvSpPr/>
            <p:nvPr/>
          </p:nvSpPr>
          <p:spPr>
            <a:xfrm>
              <a:off x="7949361" y="2403792"/>
              <a:ext cx="1887188" cy="188718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A66242B3-2657-9711-F6E5-543364970B80}"/>
              </a:ext>
            </a:extLst>
          </p:cNvPr>
          <p:cNvGrpSpPr/>
          <p:nvPr/>
        </p:nvGrpSpPr>
        <p:grpSpPr>
          <a:xfrm>
            <a:off x="6892528" y="1533426"/>
            <a:ext cx="974268" cy="974267"/>
            <a:chOff x="679049" y="2403793"/>
            <a:chExt cx="1887188" cy="1887187"/>
          </a:xfrm>
        </p:grpSpPr>
        <p:sp>
          <p:nvSpPr>
            <p:cNvPr id="29" name="Rectangle: Diagonal Corners Rounded 6">
              <a:extLst>
                <a:ext uri="{FF2B5EF4-FFF2-40B4-BE49-F238E27FC236}">
                  <a16:creationId xmlns:a16="http://schemas.microsoft.com/office/drawing/2014/main" id="{FE8A76E7-689B-690F-A095-6AD4364287BA}"/>
                </a:ext>
              </a:extLst>
            </p:cNvPr>
            <p:cNvSpPr/>
            <p:nvPr/>
          </p:nvSpPr>
          <p:spPr>
            <a:xfrm>
              <a:off x="6790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29" descr="Gears">
              <a:extLst>
                <a:ext uri="{FF2B5EF4-FFF2-40B4-BE49-F238E27FC236}">
                  <a16:creationId xmlns:a16="http://schemas.microsoft.com/office/drawing/2014/main" id="{7D23983D-A446-016D-1D09-EEA03F7AB638}"/>
                </a:ext>
              </a:extLst>
            </p:cNvPr>
            <p:cNvSpPr/>
            <p:nvPr/>
          </p:nvSpPr>
          <p:spPr>
            <a:xfrm>
              <a:off x="679049" y="2403793"/>
              <a:ext cx="1887187" cy="188718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290EF367-EF70-692F-29A4-9F0B3D91A6E0}"/>
              </a:ext>
            </a:extLst>
          </p:cNvPr>
          <p:cNvGrpSpPr/>
          <p:nvPr/>
        </p:nvGrpSpPr>
        <p:grpSpPr>
          <a:xfrm>
            <a:off x="9465135" y="1533426"/>
            <a:ext cx="974267" cy="974267"/>
            <a:chOff x="4314206" y="2403793"/>
            <a:chExt cx="1887187" cy="1887187"/>
          </a:xfrm>
        </p:grpSpPr>
        <p:sp>
          <p:nvSpPr>
            <p:cNvPr id="32" name="Rectangle: Diagonal Corners Rounded 10">
              <a:extLst>
                <a:ext uri="{FF2B5EF4-FFF2-40B4-BE49-F238E27FC236}">
                  <a16:creationId xmlns:a16="http://schemas.microsoft.com/office/drawing/2014/main" id="{8BA700D9-B1FB-D3AE-6BCF-0326DDE221FE}"/>
                </a:ext>
              </a:extLst>
            </p:cNvPr>
            <p:cNvSpPr/>
            <p:nvPr/>
          </p:nvSpPr>
          <p:spPr>
            <a:xfrm>
              <a:off x="4314206"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32" descr="Illustrator with solid fill">
              <a:extLst>
                <a:ext uri="{FF2B5EF4-FFF2-40B4-BE49-F238E27FC236}">
                  <a16:creationId xmlns:a16="http://schemas.microsoft.com/office/drawing/2014/main" id="{23869531-BAC2-B4C3-0FAC-94F77BE70DFB}"/>
                </a:ext>
              </a:extLst>
            </p:cNvPr>
            <p:cNvSpPr/>
            <p:nvPr/>
          </p:nvSpPr>
          <p:spPr>
            <a:xfrm>
              <a:off x="4314206" y="2403794"/>
              <a:ext cx="1887186" cy="1887186"/>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3" name="Rectangle: Diagonal Corners Rounded 6">
            <a:extLst>
              <a:ext uri="{FF2B5EF4-FFF2-40B4-BE49-F238E27FC236}">
                <a16:creationId xmlns:a16="http://schemas.microsoft.com/office/drawing/2014/main" id="{E91C8FD3-155E-AE7E-4B0D-944B7A4450E0}"/>
              </a:ext>
            </a:extLst>
          </p:cNvPr>
          <p:cNvSpPr/>
          <p:nvPr/>
        </p:nvSpPr>
        <p:spPr>
          <a:xfrm>
            <a:off x="3094269" y="4395624"/>
            <a:ext cx="974268" cy="974268"/>
          </a:xfrm>
          <a:prstGeom prst="round2DiagRect">
            <a:avLst>
              <a:gd name="adj1" fmla="val 29727"/>
              <a:gd name="adj2" fmla="val 0"/>
            </a:avLst>
          </a:prstGeom>
          <a:solidFill>
            <a:srgbClr val="00B0F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Diagonal Corners Rounded 10">
            <a:extLst>
              <a:ext uri="{FF2B5EF4-FFF2-40B4-BE49-F238E27FC236}">
                <a16:creationId xmlns:a16="http://schemas.microsoft.com/office/drawing/2014/main" id="{D64E4B4D-BAC3-8C8B-96A7-1091FD5E5891}"/>
              </a:ext>
            </a:extLst>
          </p:cNvPr>
          <p:cNvSpPr/>
          <p:nvPr/>
        </p:nvSpPr>
        <p:spPr>
          <a:xfrm>
            <a:off x="3071193" y="5639377"/>
            <a:ext cx="974267" cy="974267"/>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Diagonal Corners Rounded 13">
            <a:extLst>
              <a:ext uri="{FF2B5EF4-FFF2-40B4-BE49-F238E27FC236}">
                <a16:creationId xmlns:a16="http://schemas.microsoft.com/office/drawing/2014/main" id="{25DE481D-2063-54FE-D4A0-0688898E1FDD}"/>
              </a:ext>
            </a:extLst>
          </p:cNvPr>
          <p:cNvSpPr/>
          <p:nvPr/>
        </p:nvSpPr>
        <p:spPr>
          <a:xfrm>
            <a:off x="3094269" y="3151870"/>
            <a:ext cx="974267" cy="974267"/>
          </a:xfrm>
          <a:prstGeom prst="round2DiagRect">
            <a:avLst>
              <a:gd name="adj1" fmla="val 29727"/>
              <a:gd name="adj2" fmla="val 0"/>
            </a:avLst>
          </a:prstGeom>
          <a:solidFill>
            <a:srgbClr val="0070C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Graphic 8" descr="Thought bubble with solid fill">
            <a:extLst>
              <a:ext uri="{FF2B5EF4-FFF2-40B4-BE49-F238E27FC236}">
                <a16:creationId xmlns:a16="http://schemas.microsoft.com/office/drawing/2014/main" id="{2C4D2893-F514-06DA-32F6-E452C8E342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62618" y="3220221"/>
            <a:ext cx="837566" cy="837566"/>
          </a:xfrm>
          <a:prstGeom prst="rect">
            <a:avLst/>
          </a:prstGeom>
        </p:spPr>
      </p:pic>
      <p:pic>
        <p:nvPicPr>
          <p:cNvPr id="10" name="Graphic 9" descr="Flowchart with solid fill">
            <a:extLst>
              <a:ext uri="{FF2B5EF4-FFF2-40B4-BE49-F238E27FC236}">
                <a16:creationId xmlns:a16="http://schemas.microsoft.com/office/drawing/2014/main" id="{2D263F2E-A7E9-5C9B-CCD1-304F9BA462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130067" y="4425557"/>
            <a:ext cx="914400" cy="914400"/>
          </a:xfrm>
          <a:prstGeom prst="rect">
            <a:avLst/>
          </a:prstGeom>
        </p:spPr>
      </p:pic>
      <p:pic>
        <p:nvPicPr>
          <p:cNvPr id="13" name="Graphic 12" descr="Hammer1 with solid fill">
            <a:extLst>
              <a:ext uri="{FF2B5EF4-FFF2-40B4-BE49-F238E27FC236}">
                <a16:creationId xmlns:a16="http://schemas.microsoft.com/office/drawing/2014/main" id="{23D5C520-7E83-5690-331F-3D97E776CBD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53974" y="5722158"/>
            <a:ext cx="808704" cy="808704"/>
          </a:xfrm>
          <a:prstGeom prst="rect">
            <a:avLst/>
          </a:prstGeom>
        </p:spPr>
      </p:pic>
      <p:sp>
        <p:nvSpPr>
          <p:cNvPr id="22" name="Freeform: Shape 15">
            <a:extLst>
              <a:ext uri="{FF2B5EF4-FFF2-40B4-BE49-F238E27FC236}">
                <a16:creationId xmlns:a16="http://schemas.microsoft.com/office/drawing/2014/main" id="{3177DDC2-1B83-3DA9-B4B5-F0F623D2A8CB}"/>
              </a:ext>
            </a:extLst>
          </p:cNvPr>
          <p:cNvSpPr/>
          <p:nvPr/>
        </p:nvSpPr>
        <p:spPr>
          <a:xfrm>
            <a:off x="-96363" y="5766510"/>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implementing</a:t>
            </a:r>
          </a:p>
        </p:txBody>
      </p:sp>
      <p:sp>
        <p:nvSpPr>
          <p:cNvPr id="23" name="Freeform: Shape 15">
            <a:extLst>
              <a:ext uri="{FF2B5EF4-FFF2-40B4-BE49-F238E27FC236}">
                <a16:creationId xmlns:a16="http://schemas.microsoft.com/office/drawing/2014/main" id="{730D5DD5-5AED-DB85-0642-DEBF94B4FBDB}"/>
              </a:ext>
            </a:extLst>
          </p:cNvPr>
          <p:cNvSpPr/>
          <p:nvPr/>
        </p:nvSpPr>
        <p:spPr>
          <a:xfrm>
            <a:off x="-58857" y="4522757"/>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ORGANIZING</a:t>
            </a:r>
          </a:p>
        </p:txBody>
      </p:sp>
      <p:sp>
        <p:nvSpPr>
          <p:cNvPr id="24" name="Freeform: Shape 15">
            <a:extLst>
              <a:ext uri="{FF2B5EF4-FFF2-40B4-BE49-F238E27FC236}">
                <a16:creationId xmlns:a16="http://schemas.microsoft.com/office/drawing/2014/main" id="{29E4CDD7-7968-56BA-280E-798D49FAC793}"/>
              </a:ext>
            </a:extLst>
          </p:cNvPr>
          <p:cNvSpPr/>
          <p:nvPr/>
        </p:nvSpPr>
        <p:spPr>
          <a:xfrm>
            <a:off x="-58857" y="3275362"/>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PLANNING</a:t>
            </a:r>
          </a:p>
        </p:txBody>
      </p:sp>
      <p:sp>
        <p:nvSpPr>
          <p:cNvPr id="36" name="Freeform: Shape 15">
            <a:extLst>
              <a:ext uri="{FF2B5EF4-FFF2-40B4-BE49-F238E27FC236}">
                <a16:creationId xmlns:a16="http://schemas.microsoft.com/office/drawing/2014/main" id="{E73CA9A7-450F-EC06-FE86-75FCF465828A}"/>
              </a:ext>
            </a:extLst>
          </p:cNvPr>
          <p:cNvSpPr/>
          <p:nvPr/>
        </p:nvSpPr>
        <p:spPr>
          <a:xfrm>
            <a:off x="4319921" y="2449319"/>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PEOPLE</a:t>
            </a:r>
          </a:p>
        </p:txBody>
      </p:sp>
      <p:sp>
        <p:nvSpPr>
          <p:cNvPr id="37" name="Freeform: Shape 15">
            <a:extLst>
              <a:ext uri="{FF2B5EF4-FFF2-40B4-BE49-F238E27FC236}">
                <a16:creationId xmlns:a16="http://schemas.microsoft.com/office/drawing/2014/main" id="{973FFD15-483E-AE88-EC02-3E6530F634E2}"/>
              </a:ext>
            </a:extLst>
          </p:cNvPr>
          <p:cNvSpPr/>
          <p:nvPr/>
        </p:nvSpPr>
        <p:spPr>
          <a:xfrm>
            <a:off x="6892528"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PROCESSES</a:t>
            </a:r>
          </a:p>
        </p:txBody>
      </p:sp>
      <p:sp>
        <p:nvSpPr>
          <p:cNvPr id="38" name="Freeform: Shape 15">
            <a:extLst>
              <a:ext uri="{FF2B5EF4-FFF2-40B4-BE49-F238E27FC236}">
                <a16:creationId xmlns:a16="http://schemas.microsoft.com/office/drawing/2014/main" id="{A3A3414B-F320-C4DC-B3E3-5C03BEFB0FC8}"/>
              </a:ext>
            </a:extLst>
          </p:cNvPr>
          <p:cNvSpPr/>
          <p:nvPr/>
        </p:nvSpPr>
        <p:spPr>
          <a:xfrm>
            <a:off x="9465135"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PROGRAMS</a:t>
            </a:r>
          </a:p>
        </p:txBody>
      </p:sp>
      <p:graphicFrame>
        <p:nvGraphicFramePr>
          <p:cNvPr id="40" name="Table 39">
            <a:extLst>
              <a:ext uri="{FF2B5EF4-FFF2-40B4-BE49-F238E27FC236}">
                <a16:creationId xmlns:a16="http://schemas.microsoft.com/office/drawing/2014/main" id="{B526303B-BA15-EA2E-BE32-B58DEA6C8209}"/>
              </a:ext>
            </a:extLst>
          </p:cNvPr>
          <p:cNvGraphicFramePr>
            <a:graphicFrameLocks noGrp="1"/>
          </p:cNvGraphicFramePr>
          <p:nvPr/>
        </p:nvGraphicFramePr>
        <p:xfrm>
          <a:off x="4319921" y="3065605"/>
          <a:ext cx="7636290" cy="3655869"/>
        </p:xfrm>
        <a:graphic>
          <a:graphicData uri="http://schemas.openxmlformats.org/drawingml/2006/table">
            <a:tbl>
              <a:tblPr firstRow="1" bandRow="1">
                <a:tableStyleId>{5940675A-B579-460E-94D1-54222C63F5DA}</a:tableStyleId>
              </a:tblPr>
              <a:tblGrid>
                <a:gridCol w="2545430">
                  <a:extLst>
                    <a:ext uri="{9D8B030D-6E8A-4147-A177-3AD203B41FA5}">
                      <a16:colId xmlns:a16="http://schemas.microsoft.com/office/drawing/2014/main" val="3480838859"/>
                    </a:ext>
                  </a:extLst>
                </a:gridCol>
                <a:gridCol w="2545430">
                  <a:extLst>
                    <a:ext uri="{9D8B030D-6E8A-4147-A177-3AD203B41FA5}">
                      <a16:colId xmlns:a16="http://schemas.microsoft.com/office/drawing/2014/main" val="732385373"/>
                    </a:ext>
                  </a:extLst>
                </a:gridCol>
                <a:gridCol w="2545430">
                  <a:extLst>
                    <a:ext uri="{9D8B030D-6E8A-4147-A177-3AD203B41FA5}">
                      <a16:colId xmlns:a16="http://schemas.microsoft.com/office/drawing/2014/main" val="59920267"/>
                    </a:ext>
                  </a:extLst>
                </a:gridCol>
              </a:tblGrid>
              <a:tr h="120744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52792755"/>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68450731"/>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39592428"/>
                  </a:ext>
                </a:extLst>
              </a:tr>
            </a:tbl>
          </a:graphicData>
        </a:graphic>
      </p:graphicFrame>
    </p:spTree>
    <p:extLst>
      <p:ext uri="{BB962C8B-B14F-4D97-AF65-F5344CB8AC3E}">
        <p14:creationId xmlns:p14="http://schemas.microsoft.com/office/powerpoint/2010/main" val="586849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2C690-678B-7F0C-A956-14DBDD12C96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86C973-41AD-3115-8D5B-5217CFB0DD52}"/>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245AC8-3AEA-63A7-35F6-DDD54E53CDEC}"/>
              </a:ext>
            </a:extLst>
          </p:cNvPr>
          <p:cNvSpPr>
            <a:spLocks noGrp="1"/>
          </p:cNvSpPr>
          <p:nvPr>
            <p:ph type="title"/>
          </p:nvPr>
        </p:nvSpPr>
        <p:spPr>
          <a:xfrm>
            <a:off x="838200" y="18255"/>
            <a:ext cx="10515600" cy="1325563"/>
          </a:xfrm>
        </p:spPr>
        <p:txBody>
          <a:bodyPr>
            <a:noAutofit/>
          </a:bodyPr>
          <a:lstStyle/>
          <a:p>
            <a:r>
              <a:rPr lang="en-US"/>
              <a:t>So, software engineering must encompass:</a:t>
            </a:r>
          </a:p>
        </p:txBody>
      </p:sp>
      <p:grpSp>
        <p:nvGrpSpPr>
          <p:cNvPr id="25" name="Group 24">
            <a:extLst>
              <a:ext uri="{FF2B5EF4-FFF2-40B4-BE49-F238E27FC236}">
                <a16:creationId xmlns:a16="http://schemas.microsoft.com/office/drawing/2014/main" id="{C4764CA5-3452-B1C5-450B-056A6051915C}"/>
              </a:ext>
            </a:extLst>
          </p:cNvPr>
          <p:cNvGrpSpPr/>
          <p:nvPr/>
        </p:nvGrpSpPr>
        <p:grpSpPr>
          <a:xfrm>
            <a:off x="4319921" y="1533426"/>
            <a:ext cx="974268" cy="974268"/>
            <a:chOff x="7949361" y="2403792"/>
            <a:chExt cx="1887188" cy="1887188"/>
          </a:xfrm>
        </p:grpSpPr>
        <p:sp>
          <p:nvSpPr>
            <p:cNvPr id="26" name="Rectangle: Diagonal Corners Rounded 13">
              <a:extLst>
                <a:ext uri="{FF2B5EF4-FFF2-40B4-BE49-F238E27FC236}">
                  <a16:creationId xmlns:a16="http://schemas.microsoft.com/office/drawing/2014/main" id="{042C7C16-0A3A-8BE9-9A34-A264521DE8EA}"/>
                </a:ext>
              </a:extLst>
            </p:cNvPr>
            <p:cNvSpPr/>
            <p:nvPr/>
          </p:nvSpPr>
          <p:spPr>
            <a:xfrm>
              <a:off x="7949362"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26" descr="Group">
              <a:extLst>
                <a:ext uri="{FF2B5EF4-FFF2-40B4-BE49-F238E27FC236}">
                  <a16:creationId xmlns:a16="http://schemas.microsoft.com/office/drawing/2014/main" id="{D6F8509C-A45E-3023-A2EE-A2BBB5798575}"/>
                </a:ext>
              </a:extLst>
            </p:cNvPr>
            <p:cNvSpPr/>
            <p:nvPr/>
          </p:nvSpPr>
          <p:spPr>
            <a:xfrm>
              <a:off x="7949361" y="2403792"/>
              <a:ext cx="1887188" cy="188718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D6CD8944-8B06-D16F-1125-0EE562F2A52A}"/>
              </a:ext>
            </a:extLst>
          </p:cNvPr>
          <p:cNvGrpSpPr/>
          <p:nvPr/>
        </p:nvGrpSpPr>
        <p:grpSpPr>
          <a:xfrm>
            <a:off x="6892528" y="1533426"/>
            <a:ext cx="974268" cy="974267"/>
            <a:chOff x="679049" y="2403793"/>
            <a:chExt cx="1887188" cy="1887187"/>
          </a:xfrm>
        </p:grpSpPr>
        <p:sp>
          <p:nvSpPr>
            <p:cNvPr id="29" name="Rectangle: Diagonal Corners Rounded 6">
              <a:extLst>
                <a:ext uri="{FF2B5EF4-FFF2-40B4-BE49-F238E27FC236}">
                  <a16:creationId xmlns:a16="http://schemas.microsoft.com/office/drawing/2014/main" id="{4EC7302B-9DCD-D8A8-C43A-3A481F1AC19A}"/>
                </a:ext>
              </a:extLst>
            </p:cNvPr>
            <p:cNvSpPr/>
            <p:nvPr/>
          </p:nvSpPr>
          <p:spPr>
            <a:xfrm>
              <a:off x="6790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29" descr="Gears">
              <a:extLst>
                <a:ext uri="{FF2B5EF4-FFF2-40B4-BE49-F238E27FC236}">
                  <a16:creationId xmlns:a16="http://schemas.microsoft.com/office/drawing/2014/main" id="{ED111A2B-809E-F482-F2C4-0CEE359FB028}"/>
                </a:ext>
              </a:extLst>
            </p:cNvPr>
            <p:cNvSpPr/>
            <p:nvPr/>
          </p:nvSpPr>
          <p:spPr>
            <a:xfrm>
              <a:off x="679049" y="2403793"/>
              <a:ext cx="1887187" cy="188718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C1C6A051-D0C8-A008-9EF6-848C7894E78A}"/>
              </a:ext>
            </a:extLst>
          </p:cNvPr>
          <p:cNvGrpSpPr/>
          <p:nvPr/>
        </p:nvGrpSpPr>
        <p:grpSpPr>
          <a:xfrm>
            <a:off x="9465135" y="1533426"/>
            <a:ext cx="974267" cy="974267"/>
            <a:chOff x="4314206" y="2403793"/>
            <a:chExt cx="1887187" cy="1887187"/>
          </a:xfrm>
        </p:grpSpPr>
        <p:sp>
          <p:nvSpPr>
            <p:cNvPr id="32" name="Rectangle: Diagonal Corners Rounded 10">
              <a:extLst>
                <a:ext uri="{FF2B5EF4-FFF2-40B4-BE49-F238E27FC236}">
                  <a16:creationId xmlns:a16="http://schemas.microsoft.com/office/drawing/2014/main" id="{966AB772-C9D5-2A38-EFE7-2C21FC3F0652}"/>
                </a:ext>
              </a:extLst>
            </p:cNvPr>
            <p:cNvSpPr/>
            <p:nvPr/>
          </p:nvSpPr>
          <p:spPr>
            <a:xfrm>
              <a:off x="4314206"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32" descr="Illustrator with solid fill">
              <a:extLst>
                <a:ext uri="{FF2B5EF4-FFF2-40B4-BE49-F238E27FC236}">
                  <a16:creationId xmlns:a16="http://schemas.microsoft.com/office/drawing/2014/main" id="{051D621A-6CBA-7240-958C-BD1145400E3E}"/>
                </a:ext>
              </a:extLst>
            </p:cNvPr>
            <p:cNvSpPr/>
            <p:nvPr/>
          </p:nvSpPr>
          <p:spPr>
            <a:xfrm>
              <a:off x="4314206" y="2403794"/>
              <a:ext cx="1887186" cy="1887186"/>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3" name="Rectangle: Diagonal Corners Rounded 6">
            <a:extLst>
              <a:ext uri="{FF2B5EF4-FFF2-40B4-BE49-F238E27FC236}">
                <a16:creationId xmlns:a16="http://schemas.microsoft.com/office/drawing/2014/main" id="{DD53423A-EE0B-C2DA-C784-11B7A019B9AD}"/>
              </a:ext>
            </a:extLst>
          </p:cNvPr>
          <p:cNvSpPr/>
          <p:nvPr/>
        </p:nvSpPr>
        <p:spPr>
          <a:xfrm>
            <a:off x="3094269" y="4395624"/>
            <a:ext cx="974268" cy="974268"/>
          </a:xfrm>
          <a:prstGeom prst="round2DiagRect">
            <a:avLst>
              <a:gd name="adj1" fmla="val 29727"/>
              <a:gd name="adj2" fmla="val 0"/>
            </a:avLst>
          </a:prstGeom>
          <a:solidFill>
            <a:srgbClr val="00B0F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Diagonal Corners Rounded 10">
            <a:extLst>
              <a:ext uri="{FF2B5EF4-FFF2-40B4-BE49-F238E27FC236}">
                <a16:creationId xmlns:a16="http://schemas.microsoft.com/office/drawing/2014/main" id="{82FE0CDE-78E0-88FA-2D85-2A18968D3E43}"/>
              </a:ext>
            </a:extLst>
          </p:cNvPr>
          <p:cNvSpPr/>
          <p:nvPr/>
        </p:nvSpPr>
        <p:spPr>
          <a:xfrm>
            <a:off x="3071193" y="5639377"/>
            <a:ext cx="974267" cy="974267"/>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Diagonal Corners Rounded 13">
            <a:extLst>
              <a:ext uri="{FF2B5EF4-FFF2-40B4-BE49-F238E27FC236}">
                <a16:creationId xmlns:a16="http://schemas.microsoft.com/office/drawing/2014/main" id="{8A2ADACB-8CAA-4A8E-E2C7-226F9E00C641}"/>
              </a:ext>
            </a:extLst>
          </p:cNvPr>
          <p:cNvSpPr/>
          <p:nvPr/>
        </p:nvSpPr>
        <p:spPr>
          <a:xfrm>
            <a:off x="3094269" y="3151870"/>
            <a:ext cx="974267" cy="974267"/>
          </a:xfrm>
          <a:prstGeom prst="round2DiagRect">
            <a:avLst>
              <a:gd name="adj1" fmla="val 29727"/>
              <a:gd name="adj2" fmla="val 0"/>
            </a:avLst>
          </a:prstGeom>
          <a:solidFill>
            <a:srgbClr val="0070C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Graphic 8" descr="Thought bubble with solid fill">
            <a:extLst>
              <a:ext uri="{FF2B5EF4-FFF2-40B4-BE49-F238E27FC236}">
                <a16:creationId xmlns:a16="http://schemas.microsoft.com/office/drawing/2014/main" id="{52B0A96B-8B7E-894A-F542-32973FFC9A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62618" y="3220221"/>
            <a:ext cx="837566" cy="837566"/>
          </a:xfrm>
          <a:prstGeom prst="rect">
            <a:avLst/>
          </a:prstGeom>
        </p:spPr>
      </p:pic>
      <p:pic>
        <p:nvPicPr>
          <p:cNvPr id="10" name="Graphic 9" descr="Flowchart with solid fill">
            <a:extLst>
              <a:ext uri="{FF2B5EF4-FFF2-40B4-BE49-F238E27FC236}">
                <a16:creationId xmlns:a16="http://schemas.microsoft.com/office/drawing/2014/main" id="{6EEACE56-B290-BEA9-F568-90194048C52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130067" y="4425557"/>
            <a:ext cx="914400" cy="914400"/>
          </a:xfrm>
          <a:prstGeom prst="rect">
            <a:avLst/>
          </a:prstGeom>
        </p:spPr>
      </p:pic>
      <p:pic>
        <p:nvPicPr>
          <p:cNvPr id="13" name="Graphic 12" descr="Hammer1 with solid fill">
            <a:extLst>
              <a:ext uri="{FF2B5EF4-FFF2-40B4-BE49-F238E27FC236}">
                <a16:creationId xmlns:a16="http://schemas.microsoft.com/office/drawing/2014/main" id="{E63C1345-B981-CFB7-7CF0-53D5F7E5AF8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53974" y="5722158"/>
            <a:ext cx="808704" cy="808704"/>
          </a:xfrm>
          <a:prstGeom prst="rect">
            <a:avLst/>
          </a:prstGeom>
        </p:spPr>
      </p:pic>
      <p:sp>
        <p:nvSpPr>
          <p:cNvPr id="22" name="Freeform: Shape 15">
            <a:extLst>
              <a:ext uri="{FF2B5EF4-FFF2-40B4-BE49-F238E27FC236}">
                <a16:creationId xmlns:a16="http://schemas.microsoft.com/office/drawing/2014/main" id="{33498D6B-F270-EAAA-8015-9E64E6301CB9}"/>
              </a:ext>
            </a:extLst>
          </p:cNvPr>
          <p:cNvSpPr/>
          <p:nvPr/>
        </p:nvSpPr>
        <p:spPr>
          <a:xfrm>
            <a:off x="-96363" y="5766510"/>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implementing</a:t>
            </a:r>
          </a:p>
        </p:txBody>
      </p:sp>
      <p:sp>
        <p:nvSpPr>
          <p:cNvPr id="23" name="Freeform: Shape 15">
            <a:extLst>
              <a:ext uri="{FF2B5EF4-FFF2-40B4-BE49-F238E27FC236}">
                <a16:creationId xmlns:a16="http://schemas.microsoft.com/office/drawing/2014/main" id="{0855420C-B7DB-1CA9-E810-71AF950D36F9}"/>
              </a:ext>
            </a:extLst>
          </p:cNvPr>
          <p:cNvSpPr/>
          <p:nvPr/>
        </p:nvSpPr>
        <p:spPr>
          <a:xfrm>
            <a:off x="-58857" y="4522757"/>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ORGANIZING</a:t>
            </a:r>
          </a:p>
        </p:txBody>
      </p:sp>
      <p:sp>
        <p:nvSpPr>
          <p:cNvPr id="24" name="Freeform: Shape 15">
            <a:extLst>
              <a:ext uri="{FF2B5EF4-FFF2-40B4-BE49-F238E27FC236}">
                <a16:creationId xmlns:a16="http://schemas.microsoft.com/office/drawing/2014/main" id="{FD277AB1-3DC1-CE75-55F8-5ACF2AE0611D}"/>
              </a:ext>
            </a:extLst>
          </p:cNvPr>
          <p:cNvSpPr/>
          <p:nvPr/>
        </p:nvSpPr>
        <p:spPr>
          <a:xfrm>
            <a:off x="-58857" y="3275362"/>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PLANNING</a:t>
            </a:r>
          </a:p>
        </p:txBody>
      </p:sp>
      <p:sp>
        <p:nvSpPr>
          <p:cNvPr id="36" name="Freeform: Shape 15">
            <a:extLst>
              <a:ext uri="{FF2B5EF4-FFF2-40B4-BE49-F238E27FC236}">
                <a16:creationId xmlns:a16="http://schemas.microsoft.com/office/drawing/2014/main" id="{F404F11D-0365-ECEB-4C9B-8E4840AC0D6A}"/>
              </a:ext>
            </a:extLst>
          </p:cNvPr>
          <p:cNvSpPr/>
          <p:nvPr/>
        </p:nvSpPr>
        <p:spPr>
          <a:xfrm>
            <a:off x="4319921" y="2449319"/>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PEOPLE</a:t>
            </a:r>
          </a:p>
        </p:txBody>
      </p:sp>
      <p:sp>
        <p:nvSpPr>
          <p:cNvPr id="37" name="Freeform: Shape 15">
            <a:extLst>
              <a:ext uri="{FF2B5EF4-FFF2-40B4-BE49-F238E27FC236}">
                <a16:creationId xmlns:a16="http://schemas.microsoft.com/office/drawing/2014/main" id="{4482EEFC-E7FD-4E30-0790-1A0A999776D0}"/>
              </a:ext>
            </a:extLst>
          </p:cNvPr>
          <p:cNvSpPr/>
          <p:nvPr/>
        </p:nvSpPr>
        <p:spPr>
          <a:xfrm>
            <a:off x="6892528"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PROCESSES</a:t>
            </a:r>
          </a:p>
        </p:txBody>
      </p:sp>
      <p:sp>
        <p:nvSpPr>
          <p:cNvPr id="38" name="Freeform: Shape 15">
            <a:extLst>
              <a:ext uri="{FF2B5EF4-FFF2-40B4-BE49-F238E27FC236}">
                <a16:creationId xmlns:a16="http://schemas.microsoft.com/office/drawing/2014/main" id="{158722E3-47DC-DB5C-DD50-339BB0EEB5C5}"/>
              </a:ext>
            </a:extLst>
          </p:cNvPr>
          <p:cNvSpPr/>
          <p:nvPr/>
        </p:nvSpPr>
        <p:spPr>
          <a:xfrm>
            <a:off x="9465135"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PROGRAMS</a:t>
            </a:r>
          </a:p>
        </p:txBody>
      </p:sp>
      <p:graphicFrame>
        <p:nvGraphicFramePr>
          <p:cNvPr id="40" name="Table 39">
            <a:extLst>
              <a:ext uri="{FF2B5EF4-FFF2-40B4-BE49-F238E27FC236}">
                <a16:creationId xmlns:a16="http://schemas.microsoft.com/office/drawing/2014/main" id="{E4636267-2DAF-3ED4-16AB-AD01BD99A341}"/>
              </a:ext>
            </a:extLst>
          </p:cNvPr>
          <p:cNvGraphicFramePr>
            <a:graphicFrameLocks noGrp="1"/>
          </p:cNvGraphicFramePr>
          <p:nvPr/>
        </p:nvGraphicFramePr>
        <p:xfrm>
          <a:off x="4319921" y="3065605"/>
          <a:ext cx="7636290" cy="3655869"/>
        </p:xfrm>
        <a:graphic>
          <a:graphicData uri="http://schemas.openxmlformats.org/drawingml/2006/table">
            <a:tbl>
              <a:tblPr firstRow="1" bandRow="1">
                <a:tableStyleId>{5940675A-B579-460E-94D1-54222C63F5DA}</a:tableStyleId>
              </a:tblPr>
              <a:tblGrid>
                <a:gridCol w="2545430">
                  <a:extLst>
                    <a:ext uri="{9D8B030D-6E8A-4147-A177-3AD203B41FA5}">
                      <a16:colId xmlns:a16="http://schemas.microsoft.com/office/drawing/2014/main" val="3480838859"/>
                    </a:ext>
                  </a:extLst>
                </a:gridCol>
                <a:gridCol w="2545430">
                  <a:extLst>
                    <a:ext uri="{9D8B030D-6E8A-4147-A177-3AD203B41FA5}">
                      <a16:colId xmlns:a16="http://schemas.microsoft.com/office/drawing/2014/main" val="732385373"/>
                    </a:ext>
                  </a:extLst>
                </a:gridCol>
                <a:gridCol w="2545430">
                  <a:extLst>
                    <a:ext uri="{9D8B030D-6E8A-4147-A177-3AD203B41FA5}">
                      <a16:colId xmlns:a16="http://schemas.microsoft.com/office/drawing/2014/main" val="59920267"/>
                    </a:ext>
                  </a:extLst>
                </a:gridCol>
              </a:tblGrid>
              <a:tr h="120744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52792755"/>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68450731"/>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39592428"/>
                  </a:ext>
                </a:extLst>
              </a:tr>
            </a:tbl>
          </a:graphicData>
        </a:graphic>
      </p:graphicFrame>
      <p:sp>
        <p:nvSpPr>
          <p:cNvPr id="7" name="Rounded Rectangle 6">
            <a:extLst>
              <a:ext uri="{FF2B5EF4-FFF2-40B4-BE49-F238E27FC236}">
                <a16:creationId xmlns:a16="http://schemas.microsoft.com/office/drawing/2014/main" id="{B312A93E-4656-73CA-F3F2-719EBC5CB42B}"/>
              </a:ext>
            </a:extLst>
          </p:cNvPr>
          <p:cNvSpPr/>
          <p:nvPr/>
        </p:nvSpPr>
        <p:spPr>
          <a:xfrm>
            <a:off x="4223153" y="3785605"/>
            <a:ext cx="7819323" cy="225288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EE9C06B-105E-3095-362A-692DA40CEBE1}"/>
              </a:ext>
            </a:extLst>
          </p:cNvPr>
          <p:cNvSpPr txBox="1"/>
          <p:nvPr/>
        </p:nvSpPr>
        <p:spPr>
          <a:xfrm rot="20560248">
            <a:off x="5469857" y="4458579"/>
            <a:ext cx="479387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Calibri" panose="020F0502020204030204"/>
                <a:ea typeface="+mn-ea"/>
                <a:cs typeface="+mn-cs"/>
              </a:rPr>
              <a:t>This class is here-</a:t>
            </a:r>
            <a:r>
              <a:rPr kumimoji="0" lang="en-US" sz="4400" b="0" i="0" u="none" strike="noStrike" kern="1200" cap="none" spc="0" normalizeH="0" baseline="0" noProof="0" err="1">
                <a:ln>
                  <a:noFill/>
                </a:ln>
                <a:solidFill>
                  <a:prstClr val="black"/>
                </a:solidFill>
                <a:effectLst/>
                <a:uLnTx/>
                <a:uFillTx/>
                <a:latin typeface="Calibri" panose="020F0502020204030204"/>
                <a:ea typeface="+mn-ea"/>
                <a:cs typeface="+mn-cs"/>
              </a:rPr>
              <a:t>ish</a:t>
            </a:r>
            <a:endParaRPr kumimoji="0" lang="en-US" sz="4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02248DA-6EB6-C4CE-2452-65CADD700B99}"/>
              </a:ext>
            </a:extLst>
          </p:cNvPr>
          <p:cNvSpPr txBox="1"/>
          <p:nvPr/>
        </p:nvSpPr>
        <p:spPr>
          <a:xfrm rot="20560248">
            <a:off x="8490449" y="6056817"/>
            <a:ext cx="17889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previous</a:t>
            </a:r>
          </a:p>
        </p:txBody>
      </p:sp>
      <p:sp>
        <p:nvSpPr>
          <p:cNvPr id="12" name="TextBox 11">
            <a:extLst>
              <a:ext uri="{FF2B5EF4-FFF2-40B4-BE49-F238E27FC236}">
                <a16:creationId xmlns:a16="http://schemas.microsoft.com/office/drawing/2014/main" id="{59ABD3B6-6C92-F5D2-F524-FF255F0CFCDB}"/>
              </a:ext>
            </a:extLst>
          </p:cNvPr>
          <p:cNvSpPr txBox="1"/>
          <p:nvPr/>
        </p:nvSpPr>
        <p:spPr>
          <a:xfrm rot="20560248">
            <a:off x="9699493" y="6121632"/>
            <a:ext cx="147989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classes</a:t>
            </a:r>
          </a:p>
        </p:txBody>
      </p:sp>
      <p:sp>
        <p:nvSpPr>
          <p:cNvPr id="14" name="TextBox 13">
            <a:extLst>
              <a:ext uri="{FF2B5EF4-FFF2-40B4-BE49-F238E27FC236}">
                <a16:creationId xmlns:a16="http://schemas.microsoft.com/office/drawing/2014/main" id="{49BC99CF-4421-64FA-DBC5-340FFFCFBE5F}"/>
              </a:ext>
            </a:extLst>
          </p:cNvPr>
          <p:cNvSpPr txBox="1"/>
          <p:nvPr/>
        </p:nvSpPr>
        <p:spPr>
          <a:xfrm rot="20560248">
            <a:off x="6268119" y="3050962"/>
            <a:ext cx="82426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out</a:t>
            </a:r>
          </a:p>
        </p:txBody>
      </p:sp>
      <p:sp>
        <p:nvSpPr>
          <p:cNvPr id="15" name="TextBox 14">
            <a:extLst>
              <a:ext uri="{FF2B5EF4-FFF2-40B4-BE49-F238E27FC236}">
                <a16:creationId xmlns:a16="http://schemas.microsoft.com/office/drawing/2014/main" id="{D3FAE872-CA83-FE91-113D-CAB9B02A572F}"/>
              </a:ext>
            </a:extLst>
          </p:cNvPr>
          <p:cNvSpPr txBox="1"/>
          <p:nvPr/>
        </p:nvSpPr>
        <p:spPr>
          <a:xfrm rot="20560248">
            <a:off x="6910334" y="3112440"/>
            <a:ext cx="56938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of</a:t>
            </a:r>
          </a:p>
        </p:txBody>
      </p:sp>
      <p:sp>
        <p:nvSpPr>
          <p:cNvPr id="16" name="TextBox 15">
            <a:extLst>
              <a:ext uri="{FF2B5EF4-FFF2-40B4-BE49-F238E27FC236}">
                <a16:creationId xmlns:a16="http://schemas.microsoft.com/office/drawing/2014/main" id="{4B36E1E8-CA86-D918-153A-966C4F2ABEFC}"/>
              </a:ext>
            </a:extLst>
          </p:cNvPr>
          <p:cNvSpPr txBox="1"/>
          <p:nvPr/>
        </p:nvSpPr>
        <p:spPr>
          <a:xfrm rot="20560248">
            <a:off x="7295987" y="3064408"/>
            <a:ext cx="127246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scope</a:t>
            </a:r>
          </a:p>
        </p:txBody>
      </p:sp>
      <p:sp>
        <p:nvSpPr>
          <p:cNvPr id="17" name="TextBox 16">
            <a:extLst>
              <a:ext uri="{FF2B5EF4-FFF2-40B4-BE49-F238E27FC236}">
                <a16:creationId xmlns:a16="http://schemas.microsoft.com/office/drawing/2014/main" id="{2A70A11E-19C7-7950-2F35-73985A893E9C}"/>
              </a:ext>
            </a:extLst>
          </p:cNvPr>
          <p:cNvSpPr txBox="1"/>
          <p:nvPr/>
        </p:nvSpPr>
        <p:spPr>
          <a:xfrm rot="20560248">
            <a:off x="10891869" y="6121632"/>
            <a:ext cx="135966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(OOD)</a:t>
            </a:r>
          </a:p>
        </p:txBody>
      </p:sp>
      <p:sp>
        <p:nvSpPr>
          <p:cNvPr id="18" name="TextBox 17">
            <a:extLst>
              <a:ext uri="{FF2B5EF4-FFF2-40B4-BE49-F238E27FC236}">
                <a16:creationId xmlns:a16="http://schemas.microsoft.com/office/drawing/2014/main" id="{54CF2E8E-85D1-46DD-4A8F-9AD1BEF8FB87}"/>
              </a:ext>
            </a:extLst>
          </p:cNvPr>
          <p:cNvSpPr txBox="1"/>
          <p:nvPr/>
        </p:nvSpPr>
        <p:spPr>
          <a:xfrm rot="20560248">
            <a:off x="5314098" y="2925000"/>
            <a:ext cx="144103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mostly</a:t>
            </a:r>
          </a:p>
        </p:txBody>
      </p:sp>
    </p:spTree>
    <p:extLst>
      <p:ext uri="{BB962C8B-B14F-4D97-AF65-F5344CB8AC3E}">
        <p14:creationId xmlns:p14="http://schemas.microsoft.com/office/powerpoint/2010/main" val="2107031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553B7-8C16-3262-9580-108E9C214C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B146FC-E528-7CC7-4795-95804F6AF9E9}"/>
              </a:ext>
            </a:extLst>
          </p:cNvPr>
          <p:cNvSpPr>
            <a:spLocks noGrp="1"/>
          </p:cNvSpPr>
          <p:nvPr>
            <p:ph type="title"/>
          </p:nvPr>
        </p:nvSpPr>
        <p:spPr>
          <a:xfrm>
            <a:off x="838200" y="18255"/>
            <a:ext cx="10515600" cy="1325563"/>
          </a:xfrm>
        </p:spPr>
        <p:txBody>
          <a:bodyPr>
            <a:noAutofit/>
          </a:bodyPr>
          <a:lstStyle/>
          <a:p>
            <a:r>
              <a:rPr lang="en-US"/>
              <a:t>Not unique to </a:t>
            </a:r>
            <a:r>
              <a:rPr lang="en-US" i="1"/>
              <a:t>software</a:t>
            </a:r>
            <a:r>
              <a:rPr lang="en-US"/>
              <a:t> engineering!</a:t>
            </a:r>
          </a:p>
        </p:txBody>
      </p:sp>
      <p:sp>
        <p:nvSpPr>
          <p:cNvPr id="3" name="Rectangle: Diagonal Corners Rounded 6">
            <a:extLst>
              <a:ext uri="{FF2B5EF4-FFF2-40B4-BE49-F238E27FC236}">
                <a16:creationId xmlns:a16="http://schemas.microsoft.com/office/drawing/2014/main" id="{7ADD8E6B-D098-5C95-0E81-443BE8B99513}"/>
              </a:ext>
            </a:extLst>
          </p:cNvPr>
          <p:cNvSpPr/>
          <p:nvPr/>
        </p:nvSpPr>
        <p:spPr>
          <a:xfrm>
            <a:off x="3094269" y="4395624"/>
            <a:ext cx="974268" cy="974268"/>
          </a:xfrm>
          <a:prstGeom prst="round2DiagRect">
            <a:avLst>
              <a:gd name="adj1" fmla="val 29727"/>
              <a:gd name="adj2" fmla="val 0"/>
            </a:avLst>
          </a:prstGeom>
          <a:solidFill>
            <a:schemeClr val="bg2">
              <a:lumMod val="75000"/>
            </a:schemeClr>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Diagonal Corners Rounded 10">
            <a:extLst>
              <a:ext uri="{FF2B5EF4-FFF2-40B4-BE49-F238E27FC236}">
                <a16:creationId xmlns:a16="http://schemas.microsoft.com/office/drawing/2014/main" id="{7BF04771-9E67-1F9A-72B6-215494E1D78C}"/>
              </a:ext>
            </a:extLst>
          </p:cNvPr>
          <p:cNvSpPr/>
          <p:nvPr/>
        </p:nvSpPr>
        <p:spPr>
          <a:xfrm>
            <a:off x="3071193" y="5639377"/>
            <a:ext cx="974267" cy="974267"/>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Diagonal Corners Rounded 13">
            <a:extLst>
              <a:ext uri="{FF2B5EF4-FFF2-40B4-BE49-F238E27FC236}">
                <a16:creationId xmlns:a16="http://schemas.microsoft.com/office/drawing/2014/main" id="{05870162-BCB5-D8ED-0E73-8BED12C26568}"/>
              </a:ext>
            </a:extLst>
          </p:cNvPr>
          <p:cNvSpPr/>
          <p:nvPr/>
        </p:nvSpPr>
        <p:spPr>
          <a:xfrm>
            <a:off x="3094269" y="3151870"/>
            <a:ext cx="974267" cy="974267"/>
          </a:xfrm>
          <a:prstGeom prst="round2DiagRect">
            <a:avLst>
              <a:gd name="adj1" fmla="val 29727"/>
              <a:gd name="adj2" fmla="val 0"/>
            </a:avLst>
          </a:prstGeom>
          <a:solidFill>
            <a:schemeClr val="bg2">
              <a:lumMod val="75000"/>
            </a:schemeClr>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Graphic 8" descr="Thought bubble with solid fill">
            <a:extLst>
              <a:ext uri="{FF2B5EF4-FFF2-40B4-BE49-F238E27FC236}">
                <a16:creationId xmlns:a16="http://schemas.microsoft.com/office/drawing/2014/main" id="{F3B88E6D-EF16-F4F3-A474-0F683C4CFC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62618" y="3220221"/>
            <a:ext cx="837566" cy="837566"/>
          </a:xfrm>
          <a:prstGeom prst="rect">
            <a:avLst/>
          </a:prstGeom>
        </p:spPr>
      </p:pic>
      <p:pic>
        <p:nvPicPr>
          <p:cNvPr id="10" name="Graphic 9" descr="Flowchart with solid fill">
            <a:extLst>
              <a:ext uri="{FF2B5EF4-FFF2-40B4-BE49-F238E27FC236}">
                <a16:creationId xmlns:a16="http://schemas.microsoft.com/office/drawing/2014/main" id="{E8A1CC8B-4BE1-C73E-0663-20189A5C4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30067" y="4425557"/>
            <a:ext cx="914400" cy="914400"/>
          </a:xfrm>
          <a:prstGeom prst="rect">
            <a:avLst/>
          </a:prstGeom>
        </p:spPr>
      </p:pic>
      <p:pic>
        <p:nvPicPr>
          <p:cNvPr id="13" name="Graphic 12" descr="Hammer1 with solid fill">
            <a:extLst>
              <a:ext uri="{FF2B5EF4-FFF2-40B4-BE49-F238E27FC236}">
                <a16:creationId xmlns:a16="http://schemas.microsoft.com/office/drawing/2014/main" id="{A8DBC8C0-BB4B-5E29-BB5C-C92D5D4E86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53974" y="5722158"/>
            <a:ext cx="808704" cy="808704"/>
          </a:xfrm>
          <a:prstGeom prst="rect">
            <a:avLst/>
          </a:prstGeom>
        </p:spPr>
      </p:pic>
      <p:sp>
        <p:nvSpPr>
          <p:cNvPr id="22" name="Freeform: Shape 15">
            <a:extLst>
              <a:ext uri="{FF2B5EF4-FFF2-40B4-BE49-F238E27FC236}">
                <a16:creationId xmlns:a16="http://schemas.microsoft.com/office/drawing/2014/main" id="{868BCB89-5B89-E635-C7CC-02F96CF4F27F}"/>
              </a:ext>
            </a:extLst>
          </p:cNvPr>
          <p:cNvSpPr/>
          <p:nvPr/>
        </p:nvSpPr>
        <p:spPr>
          <a:xfrm>
            <a:off x="-96363" y="5766510"/>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implementing</a:t>
            </a:r>
          </a:p>
        </p:txBody>
      </p:sp>
      <p:sp>
        <p:nvSpPr>
          <p:cNvPr id="23" name="Freeform: Shape 15">
            <a:extLst>
              <a:ext uri="{FF2B5EF4-FFF2-40B4-BE49-F238E27FC236}">
                <a16:creationId xmlns:a16="http://schemas.microsoft.com/office/drawing/2014/main" id="{91B9BC9F-E7F9-AA21-4271-EE0CCFD891F0}"/>
              </a:ext>
            </a:extLst>
          </p:cNvPr>
          <p:cNvSpPr/>
          <p:nvPr/>
        </p:nvSpPr>
        <p:spPr>
          <a:xfrm>
            <a:off x="-58857" y="4522757"/>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srgbClr val="E7E6E6">
                    <a:lumMod val="75000"/>
                  </a:srgbClr>
                </a:solidFill>
                <a:effectLst/>
                <a:uLnTx/>
                <a:uFillTx/>
                <a:latin typeface="Calibri" panose="020F0502020204030204"/>
                <a:ea typeface="+mn-ea"/>
                <a:cs typeface="+mn-cs"/>
              </a:rPr>
              <a:t>ORGANIZING</a:t>
            </a:r>
          </a:p>
        </p:txBody>
      </p:sp>
      <p:sp>
        <p:nvSpPr>
          <p:cNvPr id="24" name="Freeform: Shape 15">
            <a:extLst>
              <a:ext uri="{FF2B5EF4-FFF2-40B4-BE49-F238E27FC236}">
                <a16:creationId xmlns:a16="http://schemas.microsoft.com/office/drawing/2014/main" id="{BAF60998-AA15-5714-83BC-59FAD9F69251}"/>
              </a:ext>
            </a:extLst>
          </p:cNvPr>
          <p:cNvSpPr/>
          <p:nvPr/>
        </p:nvSpPr>
        <p:spPr>
          <a:xfrm>
            <a:off x="-58857" y="3275362"/>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srgbClr val="E7E6E6">
                    <a:lumMod val="75000"/>
                  </a:srgbClr>
                </a:solidFill>
                <a:effectLst/>
                <a:uLnTx/>
                <a:uFillTx/>
                <a:latin typeface="Calibri" panose="020F0502020204030204"/>
                <a:ea typeface="+mn-ea"/>
                <a:cs typeface="+mn-cs"/>
              </a:rPr>
              <a:t>PLANNING</a:t>
            </a:r>
          </a:p>
        </p:txBody>
      </p:sp>
      <p:pic>
        <p:nvPicPr>
          <p:cNvPr id="19" name="Picture 18">
            <a:extLst>
              <a:ext uri="{FF2B5EF4-FFF2-40B4-BE49-F238E27FC236}">
                <a16:creationId xmlns:a16="http://schemas.microsoft.com/office/drawing/2014/main" id="{7C4D7138-9D04-7515-0F68-351C962E2EFD}"/>
              </a:ext>
            </a:extLst>
          </p:cNvPr>
          <p:cNvPicPr>
            <a:picLocks noChangeAspect="1"/>
          </p:cNvPicPr>
          <p:nvPr/>
        </p:nvPicPr>
        <p:blipFill>
          <a:blip r:embed="rId9"/>
          <a:stretch>
            <a:fillRect/>
          </a:stretch>
        </p:blipFill>
        <p:spPr>
          <a:xfrm>
            <a:off x="8560199" y="3788023"/>
            <a:ext cx="3441700" cy="2895600"/>
          </a:xfrm>
          <a:prstGeom prst="rect">
            <a:avLst/>
          </a:prstGeom>
        </p:spPr>
      </p:pic>
      <p:pic>
        <p:nvPicPr>
          <p:cNvPr id="20" name="Picture 19">
            <a:extLst>
              <a:ext uri="{FF2B5EF4-FFF2-40B4-BE49-F238E27FC236}">
                <a16:creationId xmlns:a16="http://schemas.microsoft.com/office/drawing/2014/main" id="{0C683D30-6BD2-813D-FCE5-BF6455BBD1BC}"/>
              </a:ext>
            </a:extLst>
          </p:cNvPr>
          <p:cNvPicPr>
            <a:picLocks noChangeAspect="1"/>
          </p:cNvPicPr>
          <p:nvPr/>
        </p:nvPicPr>
        <p:blipFill>
          <a:blip r:embed="rId10"/>
          <a:stretch>
            <a:fillRect/>
          </a:stretch>
        </p:blipFill>
        <p:spPr>
          <a:xfrm>
            <a:off x="4802862" y="1855371"/>
            <a:ext cx="3688984" cy="2895600"/>
          </a:xfrm>
          <a:prstGeom prst="rect">
            <a:avLst/>
          </a:prstGeom>
        </p:spPr>
      </p:pic>
      <p:sp>
        <p:nvSpPr>
          <p:cNvPr id="21" name="TextBox 20">
            <a:extLst>
              <a:ext uri="{FF2B5EF4-FFF2-40B4-BE49-F238E27FC236}">
                <a16:creationId xmlns:a16="http://schemas.microsoft.com/office/drawing/2014/main" id="{8067D045-C078-B267-6039-54D72508A896}"/>
              </a:ext>
            </a:extLst>
          </p:cNvPr>
          <p:cNvSpPr txBox="1"/>
          <p:nvPr/>
        </p:nvSpPr>
        <p:spPr>
          <a:xfrm>
            <a:off x="5488874" y="4661560"/>
            <a:ext cx="30029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err="1">
                <a:ln>
                  <a:noFill/>
                </a:ln>
                <a:solidFill>
                  <a:prstClr val="black"/>
                </a:solidFill>
                <a:effectLst/>
                <a:uLnTx/>
                <a:uFillTx/>
                <a:latin typeface="Calibri" panose="020F0502020204030204"/>
                <a:ea typeface="Calibri"/>
                <a:cs typeface="Calibri"/>
              </a:rPr>
              <a:t>howstuffworks.com</a:t>
            </a: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
        <p:nvSpPr>
          <p:cNvPr id="34" name="TextBox 33">
            <a:extLst>
              <a:ext uri="{FF2B5EF4-FFF2-40B4-BE49-F238E27FC236}">
                <a16:creationId xmlns:a16="http://schemas.microsoft.com/office/drawing/2014/main" id="{FD7C9186-E454-AF05-C976-9736E125D512}"/>
              </a:ext>
            </a:extLst>
          </p:cNvPr>
          <p:cNvSpPr txBox="1"/>
          <p:nvPr/>
        </p:nvSpPr>
        <p:spPr>
          <a:xfrm>
            <a:off x="8998927" y="3418691"/>
            <a:ext cx="30029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Calibri"/>
                <a:cs typeface="Calibri"/>
              </a:rPr>
              <a:t>Half as Interesting on YouTube</a:t>
            </a: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3241239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3A237-7437-BC10-454F-91C4F0542D1D}"/>
            </a:ext>
          </a:extLst>
        </p:cNvPr>
        <p:cNvGrpSpPr/>
        <p:nvPr/>
      </p:nvGrpSpPr>
      <p:grpSpPr>
        <a:xfrm>
          <a:off x="0" y="0"/>
          <a:ext cx="0" cy="0"/>
          <a:chOff x="0" y="0"/>
          <a:chExt cx="0" cy="0"/>
        </a:xfrm>
      </p:grpSpPr>
      <p:sp>
        <p:nvSpPr>
          <p:cNvPr id="4" name="Rectangle: Diagonal Corners Rounded 6">
            <a:extLst>
              <a:ext uri="{FF2B5EF4-FFF2-40B4-BE49-F238E27FC236}">
                <a16:creationId xmlns:a16="http://schemas.microsoft.com/office/drawing/2014/main" id="{4415A494-9DA5-E913-6D64-8D0EB94BD18A}"/>
              </a:ext>
            </a:extLst>
          </p:cNvPr>
          <p:cNvSpPr/>
          <p:nvPr/>
        </p:nvSpPr>
        <p:spPr>
          <a:xfrm>
            <a:off x="3094269" y="4395624"/>
            <a:ext cx="974268" cy="974268"/>
          </a:xfrm>
          <a:prstGeom prst="round2DiagRect">
            <a:avLst>
              <a:gd name="adj1" fmla="val 29727"/>
              <a:gd name="adj2" fmla="val 0"/>
            </a:avLst>
          </a:prstGeom>
          <a:solidFill>
            <a:srgbClr val="00B0F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C352B1-E38B-903B-FC31-D73D3B3114E3}"/>
              </a:ext>
            </a:extLst>
          </p:cNvPr>
          <p:cNvSpPr>
            <a:spLocks noGrp="1"/>
          </p:cNvSpPr>
          <p:nvPr>
            <p:ph type="title"/>
          </p:nvPr>
        </p:nvSpPr>
        <p:spPr>
          <a:xfrm>
            <a:off x="838200" y="18255"/>
            <a:ext cx="10515600" cy="1325563"/>
          </a:xfrm>
        </p:spPr>
        <p:txBody>
          <a:bodyPr>
            <a:noAutofit/>
          </a:bodyPr>
          <a:lstStyle/>
          <a:p>
            <a:r>
              <a:rPr lang="en-US"/>
              <a:t>Not unique to </a:t>
            </a:r>
            <a:r>
              <a:rPr lang="en-US" i="1"/>
              <a:t>software</a:t>
            </a:r>
            <a:r>
              <a:rPr lang="en-US"/>
              <a:t> engineering!</a:t>
            </a:r>
          </a:p>
        </p:txBody>
      </p:sp>
      <p:sp>
        <p:nvSpPr>
          <p:cNvPr id="5" name="Rectangle: Diagonal Corners Rounded 10">
            <a:extLst>
              <a:ext uri="{FF2B5EF4-FFF2-40B4-BE49-F238E27FC236}">
                <a16:creationId xmlns:a16="http://schemas.microsoft.com/office/drawing/2014/main" id="{7B261FC9-BEC0-B595-CDB4-DE0FB397F753}"/>
              </a:ext>
            </a:extLst>
          </p:cNvPr>
          <p:cNvSpPr/>
          <p:nvPr/>
        </p:nvSpPr>
        <p:spPr>
          <a:xfrm>
            <a:off x="3071193" y="5639377"/>
            <a:ext cx="974267" cy="974267"/>
          </a:xfrm>
          <a:prstGeom prst="round2DiagRect">
            <a:avLst>
              <a:gd name="adj1" fmla="val 29727"/>
              <a:gd name="adj2" fmla="val 0"/>
            </a:avLst>
          </a:prstGeom>
          <a:solidFill>
            <a:schemeClr val="bg2">
              <a:lumMod val="75000"/>
            </a:schemeClr>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Diagonal Corners Rounded 13">
            <a:extLst>
              <a:ext uri="{FF2B5EF4-FFF2-40B4-BE49-F238E27FC236}">
                <a16:creationId xmlns:a16="http://schemas.microsoft.com/office/drawing/2014/main" id="{475C6445-B48D-33B9-AC4B-019142A744A9}"/>
              </a:ext>
            </a:extLst>
          </p:cNvPr>
          <p:cNvSpPr/>
          <p:nvPr/>
        </p:nvSpPr>
        <p:spPr>
          <a:xfrm>
            <a:off x="3094269" y="3151870"/>
            <a:ext cx="974267" cy="974267"/>
          </a:xfrm>
          <a:prstGeom prst="round2DiagRect">
            <a:avLst>
              <a:gd name="adj1" fmla="val 29727"/>
              <a:gd name="adj2" fmla="val 0"/>
            </a:avLst>
          </a:prstGeom>
          <a:solidFill>
            <a:schemeClr val="bg2">
              <a:lumMod val="75000"/>
            </a:schemeClr>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Graphic 8" descr="Thought bubble with solid fill">
            <a:extLst>
              <a:ext uri="{FF2B5EF4-FFF2-40B4-BE49-F238E27FC236}">
                <a16:creationId xmlns:a16="http://schemas.microsoft.com/office/drawing/2014/main" id="{198FBAE0-36EA-C631-976D-BCC3D1E557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62618" y="3220221"/>
            <a:ext cx="837566" cy="837566"/>
          </a:xfrm>
          <a:prstGeom prst="rect">
            <a:avLst/>
          </a:prstGeom>
        </p:spPr>
      </p:pic>
      <p:pic>
        <p:nvPicPr>
          <p:cNvPr id="10" name="Graphic 9" descr="Flowchart with solid fill">
            <a:extLst>
              <a:ext uri="{FF2B5EF4-FFF2-40B4-BE49-F238E27FC236}">
                <a16:creationId xmlns:a16="http://schemas.microsoft.com/office/drawing/2014/main" id="{0923B1BA-1303-CC12-DC52-EEC69B6954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30067" y="4425557"/>
            <a:ext cx="914400" cy="914400"/>
          </a:xfrm>
          <a:prstGeom prst="rect">
            <a:avLst/>
          </a:prstGeom>
        </p:spPr>
      </p:pic>
      <p:pic>
        <p:nvPicPr>
          <p:cNvPr id="13" name="Graphic 12" descr="Hammer1 with solid fill">
            <a:extLst>
              <a:ext uri="{FF2B5EF4-FFF2-40B4-BE49-F238E27FC236}">
                <a16:creationId xmlns:a16="http://schemas.microsoft.com/office/drawing/2014/main" id="{06F9D36E-ACAE-7D1E-49E3-879BE082C0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53974" y="5722158"/>
            <a:ext cx="808704" cy="808704"/>
          </a:xfrm>
          <a:prstGeom prst="rect">
            <a:avLst/>
          </a:prstGeom>
        </p:spPr>
      </p:pic>
      <p:sp>
        <p:nvSpPr>
          <p:cNvPr id="22" name="Freeform: Shape 15">
            <a:extLst>
              <a:ext uri="{FF2B5EF4-FFF2-40B4-BE49-F238E27FC236}">
                <a16:creationId xmlns:a16="http://schemas.microsoft.com/office/drawing/2014/main" id="{2C85DBB2-411E-1C7E-4C86-A7450FCBAAB0}"/>
              </a:ext>
            </a:extLst>
          </p:cNvPr>
          <p:cNvSpPr/>
          <p:nvPr/>
        </p:nvSpPr>
        <p:spPr>
          <a:xfrm>
            <a:off x="-96363" y="5766510"/>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srgbClr val="E7E6E6">
                    <a:lumMod val="75000"/>
                  </a:srgbClr>
                </a:solidFill>
                <a:effectLst/>
                <a:uLnTx/>
                <a:uFillTx/>
                <a:latin typeface="Calibri" panose="020F0502020204030204"/>
                <a:ea typeface="+mn-ea"/>
                <a:cs typeface="+mn-cs"/>
              </a:rPr>
              <a:t>implementing</a:t>
            </a:r>
          </a:p>
        </p:txBody>
      </p:sp>
      <p:sp>
        <p:nvSpPr>
          <p:cNvPr id="23" name="Freeform: Shape 15">
            <a:extLst>
              <a:ext uri="{FF2B5EF4-FFF2-40B4-BE49-F238E27FC236}">
                <a16:creationId xmlns:a16="http://schemas.microsoft.com/office/drawing/2014/main" id="{F6D1879D-768B-2E9F-A76E-40EAA1402473}"/>
              </a:ext>
            </a:extLst>
          </p:cNvPr>
          <p:cNvSpPr/>
          <p:nvPr/>
        </p:nvSpPr>
        <p:spPr>
          <a:xfrm>
            <a:off x="-58857" y="4522757"/>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solidFill>
                <a:effectLst/>
                <a:uLnTx/>
                <a:uFillTx/>
                <a:latin typeface="Calibri" panose="020F0502020204030204"/>
                <a:ea typeface="+mn-ea"/>
                <a:cs typeface="+mn-cs"/>
              </a:rPr>
              <a:t>ORGANIZING</a:t>
            </a:r>
          </a:p>
        </p:txBody>
      </p:sp>
      <p:sp>
        <p:nvSpPr>
          <p:cNvPr id="24" name="Freeform: Shape 15">
            <a:extLst>
              <a:ext uri="{FF2B5EF4-FFF2-40B4-BE49-F238E27FC236}">
                <a16:creationId xmlns:a16="http://schemas.microsoft.com/office/drawing/2014/main" id="{AA3F4158-5D19-F338-B2A8-B16FFF80AFE1}"/>
              </a:ext>
            </a:extLst>
          </p:cNvPr>
          <p:cNvSpPr/>
          <p:nvPr/>
        </p:nvSpPr>
        <p:spPr>
          <a:xfrm>
            <a:off x="-58857" y="3275362"/>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srgbClr val="E7E6E6">
                    <a:lumMod val="75000"/>
                  </a:srgbClr>
                </a:solidFill>
                <a:effectLst/>
                <a:uLnTx/>
                <a:uFillTx/>
                <a:latin typeface="Calibri" panose="020F0502020204030204"/>
                <a:ea typeface="+mn-ea"/>
                <a:cs typeface="+mn-cs"/>
              </a:rPr>
              <a:t>PLANNING</a:t>
            </a:r>
          </a:p>
        </p:txBody>
      </p:sp>
      <p:pic>
        <p:nvPicPr>
          <p:cNvPr id="7" name="Picture 6">
            <a:extLst>
              <a:ext uri="{FF2B5EF4-FFF2-40B4-BE49-F238E27FC236}">
                <a16:creationId xmlns:a16="http://schemas.microsoft.com/office/drawing/2014/main" id="{D965119F-2D23-1D04-C500-B576E32DF906}"/>
              </a:ext>
            </a:extLst>
          </p:cNvPr>
          <p:cNvPicPr>
            <a:picLocks noChangeAspect="1"/>
          </p:cNvPicPr>
          <p:nvPr/>
        </p:nvPicPr>
        <p:blipFill>
          <a:blip r:embed="rId9"/>
          <a:stretch>
            <a:fillRect/>
          </a:stretch>
        </p:blipFill>
        <p:spPr>
          <a:xfrm>
            <a:off x="5465997" y="3909032"/>
            <a:ext cx="2912144" cy="2704612"/>
          </a:xfrm>
          <a:prstGeom prst="rect">
            <a:avLst/>
          </a:prstGeom>
        </p:spPr>
      </p:pic>
      <p:pic>
        <p:nvPicPr>
          <p:cNvPr id="8" name="Picture 7">
            <a:extLst>
              <a:ext uri="{FF2B5EF4-FFF2-40B4-BE49-F238E27FC236}">
                <a16:creationId xmlns:a16="http://schemas.microsoft.com/office/drawing/2014/main" id="{C393CA22-8B94-4C7B-935F-569214FE6E31}"/>
              </a:ext>
            </a:extLst>
          </p:cNvPr>
          <p:cNvPicPr>
            <a:picLocks noChangeAspect="1"/>
          </p:cNvPicPr>
          <p:nvPr/>
        </p:nvPicPr>
        <p:blipFill>
          <a:blip r:embed="rId10"/>
          <a:stretch>
            <a:fillRect/>
          </a:stretch>
        </p:blipFill>
        <p:spPr>
          <a:xfrm>
            <a:off x="9095553" y="1534437"/>
            <a:ext cx="2644582" cy="4709875"/>
          </a:xfrm>
          <a:prstGeom prst="rect">
            <a:avLst/>
          </a:prstGeom>
        </p:spPr>
      </p:pic>
      <p:pic>
        <p:nvPicPr>
          <p:cNvPr id="11" name="Picture 10">
            <a:extLst>
              <a:ext uri="{FF2B5EF4-FFF2-40B4-BE49-F238E27FC236}">
                <a16:creationId xmlns:a16="http://schemas.microsoft.com/office/drawing/2014/main" id="{CC92191E-1031-5600-99B4-741BBDE81BD8}"/>
              </a:ext>
            </a:extLst>
          </p:cNvPr>
          <p:cNvPicPr>
            <a:picLocks noChangeAspect="1"/>
          </p:cNvPicPr>
          <p:nvPr/>
        </p:nvPicPr>
        <p:blipFill>
          <a:blip r:embed="rId11"/>
          <a:stretch>
            <a:fillRect/>
          </a:stretch>
        </p:blipFill>
        <p:spPr>
          <a:xfrm>
            <a:off x="5944272" y="1514384"/>
            <a:ext cx="2912144" cy="2164278"/>
          </a:xfrm>
          <a:prstGeom prst="rect">
            <a:avLst/>
          </a:prstGeom>
        </p:spPr>
      </p:pic>
      <p:sp>
        <p:nvSpPr>
          <p:cNvPr id="14" name="TextBox 13">
            <a:extLst>
              <a:ext uri="{FF2B5EF4-FFF2-40B4-BE49-F238E27FC236}">
                <a16:creationId xmlns:a16="http://schemas.microsoft.com/office/drawing/2014/main" id="{15C4FBB4-E1BC-A12F-DAA1-03C3C02E4EBB}"/>
              </a:ext>
            </a:extLst>
          </p:cNvPr>
          <p:cNvSpPr txBox="1"/>
          <p:nvPr/>
        </p:nvSpPr>
        <p:spPr>
          <a:xfrm>
            <a:off x="8617278" y="6244312"/>
            <a:ext cx="424463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err="1">
                <a:ln>
                  <a:noFill/>
                </a:ln>
                <a:solidFill>
                  <a:prstClr val="black"/>
                </a:solidFill>
                <a:effectLst/>
                <a:uLnTx/>
                <a:uFillTx/>
                <a:latin typeface="Calibri" panose="020F0502020204030204"/>
                <a:ea typeface="+mn-ea"/>
                <a:cs typeface="+mn-cs"/>
              </a:rPr>
              <a:t>www.oddee.com</a:t>
            </a:r>
            <a:r>
              <a:rPr kumimoji="0" lang="en-US" sz="1800" b="0" i="1" u="none" strike="noStrike" kern="1200" cap="none" spc="0" normalizeH="0" baseline="0" noProof="0">
                <a:ln>
                  <a:noFill/>
                </a:ln>
                <a:solidFill>
                  <a:prstClr val="black"/>
                </a:solidFill>
                <a:effectLst/>
                <a:uLnTx/>
                <a:uFillTx/>
                <a:latin typeface="Calibri" panose="020F0502020204030204"/>
                <a:ea typeface="+mn-ea"/>
                <a:cs typeface="+mn-cs"/>
              </a:rPr>
              <a:t>/item_97852.aspx</a:t>
            </a:r>
          </a:p>
        </p:txBody>
      </p:sp>
    </p:spTree>
    <p:extLst>
      <p:ext uri="{BB962C8B-B14F-4D97-AF65-F5344CB8AC3E}">
        <p14:creationId xmlns:p14="http://schemas.microsoft.com/office/powerpoint/2010/main" val="3367234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CFF69-6542-D18E-60D3-32233378BD33}"/>
            </a:ext>
          </a:extLst>
        </p:cNvPr>
        <p:cNvGrpSpPr/>
        <p:nvPr/>
      </p:nvGrpSpPr>
      <p:grpSpPr>
        <a:xfrm>
          <a:off x="0" y="0"/>
          <a:ext cx="0" cy="0"/>
          <a:chOff x="0" y="0"/>
          <a:chExt cx="0" cy="0"/>
        </a:xfrm>
      </p:grpSpPr>
      <p:sp>
        <p:nvSpPr>
          <p:cNvPr id="16" name="Rectangle: Diagonal Corners Rounded 13">
            <a:extLst>
              <a:ext uri="{FF2B5EF4-FFF2-40B4-BE49-F238E27FC236}">
                <a16:creationId xmlns:a16="http://schemas.microsoft.com/office/drawing/2014/main" id="{98C17CF1-750F-68F7-4828-B60DFE32130C}"/>
              </a:ext>
            </a:extLst>
          </p:cNvPr>
          <p:cNvSpPr/>
          <p:nvPr/>
        </p:nvSpPr>
        <p:spPr>
          <a:xfrm>
            <a:off x="3094269" y="3151870"/>
            <a:ext cx="974267" cy="974267"/>
          </a:xfrm>
          <a:prstGeom prst="round2DiagRect">
            <a:avLst>
              <a:gd name="adj1" fmla="val 29727"/>
              <a:gd name="adj2" fmla="val 0"/>
            </a:avLst>
          </a:prstGeom>
          <a:solidFill>
            <a:srgbClr val="0070C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Diagonal Corners Rounded 6">
            <a:extLst>
              <a:ext uri="{FF2B5EF4-FFF2-40B4-BE49-F238E27FC236}">
                <a16:creationId xmlns:a16="http://schemas.microsoft.com/office/drawing/2014/main" id="{468CA20D-BC68-72AE-EC7B-028E5BD87AD0}"/>
              </a:ext>
            </a:extLst>
          </p:cNvPr>
          <p:cNvSpPr/>
          <p:nvPr/>
        </p:nvSpPr>
        <p:spPr>
          <a:xfrm>
            <a:off x="3094269" y="4395624"/>
            <a:ext cx="974268" cy="974268"/>
          </a:xfrm>
          <a:prstGeom prst="round2DiagRect">
            <a:avLst>
              <a:gd name="adj1" fmla="val 29727"/>
              <a:gd name="adj2" fmla="val 0"/>
            </a:avLst>
          </a:prstGeom>
          <a:solidFill>
            <a:schemeClr val="bg2">
              <a:lumMod val="75000"/>
            </a:schemeClr>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00E701-0A76-7C45-F26B-10324A604686}"/>
              </a:ext>
            </a:extLst>
          </p:cNvPr>
          <p:cNvSpPr>
            <a:spLocks noGrp="1"/>
          </p:cNvSpPr>
          <p:nvPr>
            <p:ph type="title"/>
          </p:nvPr>
        </p:nvSpPr>
        <p:spPr>
          <a:xfrm>
            <a:off x="838200" y="18255"/>
            <a:ext cx="10515600" cy="1325563"/>
          </a:xfrm>
        </p:spPr>
        <p:txBody>
          <a:bodyPr>
            <a:noAutofit/>
          </a:bodyPr>
          <a:lstStyle/>
          <a:p>
            <a:r>
              <a:rPr lang="en-US"/>
              <a:t>Not unique to </a:t>
            </a:r>
            <a:r>
              <a:rPr lang="en-US" i="1"/>
              <a:t>software</a:t>
            </a:r>
            <a:r>
              <a:rPr lang="en-US"/>
              <a:t> engineering!</a:t>
            </a:r>
          </a:p>
        </p:txBody>
      </p:sp>
      <p:sp>
        <p:nvSpPr>
          <p:cNvPr id="5" name="Rectangle: Diagonal Corners Rounded 10">
            <a:extLst>
              <a:ext uri="{FF2B5EF4-FFF2-40B4-BE49-F238E27FC236}">
                <a16:creationId xmlns:a16="http://schemas.microsoft.com/office/drawing/2014/main" id="{672AF238-B525-6823-90E0-5F92A9D90A78}"/>
              </a:ext>
            </a:extLst>
          </p:cNvPr>
          <p:cNvSpPr/>
          <p:nvPr/>
        </p:nvSpPr>
        <p:spPr>
          <a:xfrm>
            <a:off x="3071193" y="5639377"/>
            <a:ext cx="974267" cy="974267"/>
          </a:xfrm>
          <a:prstGeom prst="round2DiagRect">
            <a:avLst>
              <a:gd name="adj1" fmla="val 29727"/>
              <a:gd name="adj2" fmla="val 0"/>
            </a:avLst>
          </a:prstGeom>
          <a:solidFill>
            <a:schemeClr val="bg2">
              <a:lumMod val="75000"/>
            </a:schemeClr>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Graphic 8" descr="Thought bubble with solid fill">
            <a:extLst>
              <a:ext uri="{FF2B5EF4-FFF2-40B4-BE49-F238E27FC236}">
                <a16:creationId xmlns:a16="http://schemas.microsoft.com/office/drawing/2014/main" id="{D176831E-D176-64E5-7FDB-94CA520952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62618" y="3220221"/>
            <a:ext cx="837566" cy="837566"/>
          </a:xfrm>
          <a:prstGeom prst="rect">
            <a:avLst/>
          </a:prstGeom>
        </p:spPr>
      </p:pic>
      <p:pic>
        <p:nvPicPr>
          <p:cNvPr id="10" name="Graphic 9" descr="Flowchart with solid fill">
            <a:extLst>
              <a:ext uri="{FF2B5EF4-FFF2-40B4-BE49-F238E27FC236}">
                <a16:creationId xmlns:a16="http://schemas.microsoft.com/office/drawing/2014/main" id="{0DAB16D9-7CE8-4974-2B51-4E3672FD37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30067" y="4425557"/>
            <a:ext cx="914400" cy="914400"/>
          </a:xfrm>
          <a:prstGeom prst="rect">
            <a:avLst/>
          </a:prstGeom>
        </p:spPr>
      </p:pic>
      <p:pic>
        <p:nvPicPr>
          <p:cNvPr id="13" name="Graphic 12" descr="Hammer1 with solid fill">
            <a:extLst>
              <a:ext uri="{FF2B5EF4-FFF2-40B4-BE49-F238E27FC236}">
                <a16:creationId xmlns:a16="http://schemas.microsoft.com/office/drawing/2014/main" id="{91D7F34F-482A-8785-BB51-7A969E9E93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53974" y="5722158"/>
            <a:ext cx="808704" cy="808704"/>
          </a:xfrm>
          <a:prstGeom prst="rect">
            <a:avLst/>
          </a:prstGeom>
        </p:spPr>
      </p:pic>
      <p:sp>
        <p:nvSpPr>
          <p:cNvPr id="22" name="Freeform: Shape 15">
            <a:extLst>
              <a:ext uri="{FF2B5EF4-FFF2-40B4-BE49-F238E27FC236}">
                <a16:creationId xmlns:a16="http://schemas.microsoft.com/office/drawing/2014/main" id="{18F99C85-8A41-5CC7-4CDB-A84945FE2924}"/>
              </a:ext>
            </a:extLst>
          </p:cNvPr>
          <p:cNvSpPr/>
          <p:nvPr/>
        </p:nvSpPr>
        <p:spPr>
          <a:xfrm>
            <a:off x="-96363" y="5766510"/>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srgbClr val="E7E6E6">
                    <a:lumMod val="75000"/>
                  </a:srgbClr>
                </a:solidFill>
                <a:effectLst/>
                <a:uLnTx/>
                <a:uFillTx/>
                <a:latin typeface="Calibri" panose="020F0502020204030204"/>
                <a:ea typeface="+mn-ea"/>
                <a:cs typeface="+mn-cs"/>
              </a:rPr>
              <a:t>implementing</a:t>
            </a:r>
          </a:p>
        </p:txBody>
      </p:sp>
      <p:sp>
        <p:nvSpPr>
          <p:cNvPr id="23" name="Freeform: Shape 15">
            <a:extLst>
              <a:ext uri="{FF2B5EF4-FFF2-40B4-BE49-F238E27FC236}">
                <a16:creationId xmlns:a16="http://schemas.microsoft.com/office/drawing/2014/main" id="{4BA5F031-0855-2464-3D22-3FB6DAAFE313}"/>
              </a:ext>
            </a:extLst>
          </p:cNvPr>
          <p:cNvSpPr/>
          <p:nvPr/>
        </p:nvSpPr>
        <p:spPr>
          <a:xfrm>
            <a:off x="-58857" y="4522757"/>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srgbClr val="E7E6E6">
                    <a:lumMod val="75000"/>
                  </a:srgbClr>
                </a:solidFill>
                <a:effectLst/>
                <a:uLnTx/>
                <a:uFillTx/>
                <a:latin typeface="Calibri" panose="020F0502020204030204"/>
                <a:ea typeface="+mn-ea"/>
                <a:cs typeface="+mn-cs"/>
              </a:rPr>
              <a:t>ORGANIZING</a:t>
            </a:r>
          </a:p>
        </p:txBody>
      </p:sp>
      <p:sp>
        <p:nvSpPr>
          <p:cNvPr id="24" name="Freeform: Shape 15">
            <a:extLst>
              <a:ext uri="{FF2B5EF4-FFF2-40B4-BE49-F238E27FC236}">
                <a16:creationId xmlns:a16="http://schemas.microsoft.com/office/drawing/2014/main" id="{7649C2E1-03BF-43FA-8DF1-DD8716EF8AFF}"/>
              </a:ext>
            </a:extLst>
          </p:cNvPr>
          <p:cNvSpPr/>
          <p:nvPr/>
        </p:nvSpPr>
        <p:spPr>
          <a:xfrm>
            <a:off x="-58857" y="3275362"/>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solidFill>
                <a:effectLst/>
                <a:uLnTx/>
                <a:uFillTx/>
                <a:latin typeface="Calibri" panose="020F0502020204030204"/>
                <a:ea typeface="+mn-ea"/>
                <a:cs typeface="+mn-cs"/>
              </a:rPr>
              <a:t>PLANNING</a:t>
            </a:r>
          </a:p>
        </p:txBody>
      </p:sp>
      <p:pic>
        <p:nvPicPr>
          <p:cNvPr id="3" name="Picture 2">
            <a:extLst>
              <a:ext uri="{FF2B5EF4-FFF2-40B4-BE49-F238E27FC236}">
                <a16:creationId xmlns:a16="http://schemas.microsoft.com/office/drawing/2014/main" id="{E0D03827-204F-68CF-C35E-D7D4765F7A0F}"/>
              </a:ext>
            </a:extLst>
          </p:cNvPr>
          <p:cNvPicPr>
            <a:picLocks noChangeAspect="1"/>
          </p:cNvPicPr>
          <p:nvPr/>
        </p:nvPicPr>
        <p:blipFill>
          <a:blip r:embed="rId9"/>
          <a:stretch>
            <a:fillRect/>
          </a:stretch>
        </p:blipFill>
        <p:spPr>
          <a:xfrm>
            <a:off x="4260342" y="1818905"/>
            <a:ext cx="7772400" cy="3962530"/>
          </a:xfrm>
          <a:prstGeom prst="rect">
            <a:avLst/>
          </a:prstGeom>
        </p:spPr>
      </p:pic>
      <p:sp>
        <p:nvSpPr>
          <p:cNvPr id="15" name="TextBox 14">
            <a:extLst>
              <a:ext uri="{FF2B5EF4-FFF2-40B4-BE49-F238E27FC236}">
                <a16:creationId xmlns:a16="http://schemas.microsoft.com/office/drawing/2014/main" id="{D3772A19-F9CB-23B7-42E4-F2915AB8C54E}"/>
              </a:ext>
            </a:extLst>
          </p:cNvPr>
          <p:cNvSpPr txBox="1"/>
          <p:nvPr/>
        </p:nvSpPr>
        <p:spPr>
          <a:xfrm>
            <a:off x="9320741" y="5772787"/>
            <a:ext cx="306376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err="1">
                <a:ln>
                  <a:noFill/>
                </a:ln>
                <a:solidFill>
                  <a:prstClr val="black"/>
                </a:solidFill>
                <a:effectLst/>
                <a:uLnTx/>
                <a:uFillTx/>
                <a:latin typeface="Calibri" panose="020F0502020204030204"/>
                <a:ea typeface="+mn-ea"/>
                <a:cs typeface="+mn-cs"/>
              </a:rPr>
              <a:t>www.architecturaldigest.com</a:t>
            </a:r>
            <a:endParaRPr kumimoji="0" lang="en-US" sz="18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537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FA374-3855-85B3-E730-FE430A5705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9155CC-D0BD-85C9-2D10-7AF7D2365889}"/>
              </a:ext>
            </a:extLst>
          </p:cNvPr>
          <p:cNvSpPr>
            <a:spLocks noGrp="1"/>
          </p:cNvSpPr>
          <p:nvPr>
            <p:ph type="title"/>
          </p:nvPr>
        </p:nvSpPr>
        <p:spPr>
          <a:xfrm>
            <a:off x="838200" y="18255"/>
            <a:ext cx="10515600" cy="1325563"/>
          </a:xfrm>
        </p:spPr>
        <p:txBody>
          <a:bodyPr>
            <a:noAutofit/>
          </a:bodyPr>
          <a:lstStyle/>
          <a:p>
            <a:r>
              <a:rPr lang="en-US"/>
              <a:t>Not unique to </a:t>
            </a:r>
            <a:r>
              <a:rPr lang="en-US" i="1"/>
              <a:t>software</a:t>
            </a:r>
            <a:r>
              <a:rPr lang="en-US"/>
              <a:t> engineering!</a:t>
            </a:r>
          </a:p>
        </p:txBody>
      </p:sp>
      <p:grpSp>
        <p:nvGrpSpPr>
          <p:cNvPr id="25" name="Group 24">
            <a:extLst>
              <a:ext uri="{FF2B5EF4-FFF2-40B4-BE49-F238E27FC236}">
                <a16:creationId xmlns:a16="http://schemas.microsoft.com/office/drawing/2014/main" id="{EAEDFB36-FF7E-D000-DC04-E507B60C16B6}"/>
              </a:ext>
            </a:extLst>
          </p:cNvPr>
          <p:cNvGrpSpPr/>
          <p:nvPr/>
        </p:nvGrpSpPr>
        <p:grpSpPr>
          <a:xfrm>
            <a:off x="4319921" y="1533426"/>
            <a:ext cx="974268" cy="974268"/>
            <a:chOff x="7949361" y="2403792"/>
            <a:chExt cx="1887188" cy="1887188"/>
          </a:xfrm>
        </p:grpSpPr>
        <p:sp>
          <p:nvSpPr>
            <p:cNvPr id="26" name="Rectangle: Diagonal Corners Rounded 13">
              <a:extLst>
                <a:ext uri="{FF2B5EF4-FFF2-40B4-BE49-F238E27FC236}">
                  <a16:creationId xmlns:a16="http://schemas.microsoft.com/office/drawing/2014/main" id="{F8168F29-F62A-F1EA-D6B0-A04FDFED0E8E}"/>
                </a:ext>
              </a:extLst>
            </p:cNvPr>
            <p:cNvSpPr/>
            <p:nvPr/>
          </p:nvSpPr>
          <p:spPr>
            <a:xfrm>
              <a:off x="7949362"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26" descr="Group">
              <a:extLst>
                <a:ext uri="{FF2B5EF4-FFF2-40B4-BE49-F238E27FC236}">
                  <a16:creationId xmlns:a16="http://schemas.microsoft.com/office/drawing/2014/main" id="{AF403B94-3BD9-326C-2306-D53CC9A991A5}"/>
                </a:ext>
              </a:extLst>
            </p:cNvPr>
            <p:cNvSpPr/>
            <p:nvPr/>
          </p:nvSpPr>
          <p:spPr>
            <a:xfrm>
              <a:off x="7949361" y="2403792"/>
              <a:ext cx="1887188" cy="188718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9DE52865-9C76-AEA0-9023-16DB24060A58}"/>
              </a:ext>
            </a:extLst>
          </p:cNvPr>
          <p:cNvGrpSpPr/>
          <p:nvPr/>
        </p:nvGrpSpPr>
        <p:grpSpPr>
          <a:xfrm>
            <a:off x="6892528" y="1533426"/>
            <a:ext cx="974268" cy="974267"/>
            <a:chOff x="679049" y="2403793"/>
            <a:chExt cx="1887188" cy="1887187"/>
          </a:xfrm>
        </p:grpSpPr>
        <p:sp>
          <p:nvSpPr>
            <p:cNvPr id="29" name="Rectangle: Diagonal Corners Rounded 6">
              <a:extLst>
                <a:ext uri="{FF2B5EF4-FFF2-40B4-BE49-F238E27FC236}">
                  <a16:creationId xmlns:a16="http://schemas.microsoft.com/office/drawing/2014/main" id="{8DE853CA-1046-50D9-96A9-CA27C3D3B643}"/>
                </a:ext>
              </a:extLst>
            </p:cNvPr>
            <p:cNvSpPr/>
            <p:nvPr/>
          </p:nvSpPr>
          <p:spPr>
            <a:xfrm>
              <a:off x="6790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29" descr="Gears">
              <a:extLst>
                <a:ext uri="{FF2B5EF4-FFF2-40B4-BE49-F238E27FC236}">
                  <a16:creationId xmlns:a16="http://schemas.microsoft.com/office/drawing/2014/main" id="{DF7B5B00-6525-4A82-2B08-5BD1F28D46F5}"/>
                </a:ext>
              </a:extLst>
            </p:cNvPr>
            <p:cNvSpPr/>
            <p:nvPr/>
          </p:nvSpPr>
          <p:spPr>
            <a:xfrm>
              <a:off x="679049" y="2403793"/>
              <a:ext cx="1887187" cy="188718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D6968BDD-D290-2975-0EBA-7C1C864DA49E}"/>
              </a:ext>
            </a:extLst>
          </p:cNvPr>
          <p:cNvGrpSpPr/>
          <p:nvPr/>
        </p:nvGrpSpPr>
        <p:grpSpPr>
          <a:xfrm>
            <a:off x="9465135" y="1533426"/>
            <a:ext cx="974267" cy="974267"/>
            <a:chOff x="4314206" y="2403793"/>
            <a:chExt cx="1887187" cy="1887187"/>
          </a:xfrm>
        </p:grpSpPr>
        <p:sp>
          <p:nvSpPr>
            <p:cNvPr id="32" name="Rectangle: Diagonal Corners Rounded 10">
              <a:extLst>
                <a:ext uri="{FF2B5EF4-FFF2-40B4-BE49-F238E27FC236}">
                  <a16:creationId xmlns:a16="http://schemas.microsoft.com/office/drawing/2014/main" id="{DB684D89-FCCB-FE99-6A65-5876DF45918F}"/>
                </a:ext>
              </a:extLst>
            </p:cNvPr>
            <p:cNvSpPr/>
            <p:nvPr/>
          </p:nvSpPr>
          <p:spPr>
            <a:xfrm>
              <a:off x="4314206"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32" descr="Illustrator with solid fill">
              <a:extLst>
                <a:ext uri="{FF2B5EF4-FFF2-40B4-BE49-F238E27FC236}">
                  <a16:creationId xmlns:a16="http://schemas.microsoft.com/office/drawing/2014/main" id="{1AD21F47-2345-3DCF-1933-56AC696D0FA2}"/>
                </a:ext>
              </a:extLst>
            </p:cNvPr>
            <p:cNvSpPr/>
            <p:nvPr/>
          </p:nvSpPr>
          <p:spPr>
            <a:xfrm>
              <a:off x="4314206" y="2403794"/>
              <a:ext cx="1887186" cy="1887186"/>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36" name="Freeform: Shape 15">
            <a:extLst>
              <a:ext uri="{FF2B5EF4-FFF2-40B4-BE49-F238E27FC236}">
                <a16:creationId xmlns:a16="http://schemas.microsoft.com/office/drawing/2014/main" id="{14EF4EA4-1766-462B-CD86-63A5F2095DAB}"/>
              </a:ext>
            </a:extLst>
          </p:cNvPr>
          <p:cNvSpPr/>
          <p:nvPr/>
        </p:nvSpPr>
        <p:spPr>
          <a:xfrm>
            <a:off x="4319921" y="2449319"/>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PEOPLE</a:t>
            </a:r>
          </a:p>
        </p:txBody>
      </p:sp>
      <p:sp>
        <p:nvSpPr>
          <p:cNvPr id="37" name="Freeform: Shape 15">
            <a:extLst>
              <a:ext uri="{FF2B5EF4-FFF2-40B4-BE49-F238E27FC236}">
                <a16:creationId xmlns:a16="http://schemas.microsoft.com/office/drawing/2014/main" id="{7ABD58D9-4BBC-8EFD-1E2F-DBBA6E67A77C}"/>
              </a:ext>
            </a:extLst>
          </p:cNvPr>
          <p:cNvSpPr/>
          <p:nvPr/>
        </p:nvSpPr>
        <p:spPr>
          <a:xfrm>
            <a:off x="6892528"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PROCESSES</a:t>
            </a:r>
          </a:p>
        </p:txBody>
      </p:sp>
      <p:sp>
        <p:nvSpPr>
          <p:cNvPr id="38" name="Freeform: Shape 15">
            <a:extLst>
              <a:ext uri="{FF2B5EF4-FFF2-40B4-BE49-F238E27FC236}">
                <a16:creationId xmlns:a16="http://schemas.microsoft.com/office/drawing/2014/main" id="{9C82F8C0-FEF3-5987-59D4-5084A3BEEAC9}"/>
              </a:ext>
            </a:extLst>
          </p:cNvPr>
          <p:cNvSpPr/>
          <p:nvPr/>
        </p:nvSpPr>
        <p:spPr>
          <a:xfrm>
            <a:off x="9465135"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PROGRAMS</a:t>
            </a:r>
          </a:p>
        </p:txBody>
      </p:sp>
    </p:spTree>
    <p:extLst>
      <p:ext uri="{BB962C8B-B14F-4D97-AF65-F5344CB8AC3E}">
        <p14:creationId xmlns:p14="http://schemas.microsoft.com/office/powerpoint/2010/main" val="3488128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aching Assistants"/>
          <p:cNvSpPr txBox="1">
            <a:spLocks noGrp="1"/>
          </p:cNvSpPr>
          <p:nvPr>
            <p:ph type="title"/>
          </p:nvPr>
        </p:nvSpPr>
        <p:spPr/>
        <p:txBody>
          <a:bodyPr/>
          <a:lstStyle>
            <a:lvl1pPr>
              <a:defRPr>
                <a:solidFill>
                  <a:srgbClr val="005493"/>
                </a:solidFill>
              </a:defRPr>
            </a:lvl1pPr>
          </a:lstStyle>
          <a:p>
            <a:r>
              <a:rPr lang="en-US">
                <a:solidFill>
                  <a:srgbClr val="0070C0"/>
                </a:solidFill>
                <a:latin typeface="Verdana"/>
                <a:ea typeface="Verdana"/>
              </a:rPr>
              <a:t>Course staff</a:t>
            </a:r>
            <a:endParaRPr lang="en-US">
              <a:solidFill>
                <a:srgbClr val="0070C0"/>
              </a:solidFill>
            </a:endParaRPr>
          </a:p>
        </p:txBody>
      </p:sp>
      <p:sp>
        <p:nvSpPr>
          <p:cNvPr id="2" name="Content Placeholder 1">
            <a:extLst>
              <a:ext uri="{FF2B5EF4-FFF2-40B4-BE49-F238E27FC236}">
                <a16:creationId xmlns:a16="http://schemas.microsoft.com/office/drawing/2014/main" id="{564B12BD-1732-7D9D-3B6A-641D71CA26C7}"/>
              </a:ext>
            </a:extLst>
          </p:cNvPr>
          <p:cNvSpPr>
            <a:spLocks noGrp="1"/>
          </p:cNvSpPr>
          <p:nvPr>
            <p:ph idx="1"/>
          </p:nvPr>
        </p:nvSpPr>
        <p:spPr>
          <a:xfrm>
            <a:off x="5752618" y="1500160"/>
            <a:ext cx="5601182" cy="4351338"/>
          </a:xfrm>
        </p:spPr>
        <p:txBody>
          <a:bodyPr/>
          <a:lstStyle/>
          <a:p>
            <a:r>
              <a:rPr lang="en-US"/>
              <a:t>Course </a:t>
            </a:r>
            <a:r>
              <a:rPr lang="en-US" err="1"/>
              <a:t>Adminstration</a:t>
            </a:r>
            <a:endParaRPr lang="en-US"/>
          </a:p>
          <a:p>
            <a:pPr lvl="1"/>
            <a:r>
              <a:rPr lang="en-US"/>
              <a:t>Elizabeth O’Reilly</a:t>
            </a:r>
          </a:p>
          <a:p>
            <a:r>
              <a:rPr lang="en-US"/>
              <a:t>TAs</a:t>
            </a:r>
          </a:p>
          <a:p>
            <a:pPr lvl="1"/>
            <a:r>
              <a:rPr lang="en-US"/>
              <a:t>Apurva Sani</a:t>
            </a:r>
          </a:p>
          <a:p>
            <a:pPr lvl="1"/>
            <a:r>
              <a:rPr lang="en-US"/>
              <a:t>Chaman Kumar</a:t>
            </a:r>
          </a:p>
          <a:p>
            <a:pPr lvl="1"/>
            <a:r>
              <a:rPr lang="en-US"/>
              <a:t>Manas </a:t>
            </a:r>
            <a:r>
              <a:rPr lang="en-US" err="1"/>
              <a:t>Aggrawal</a:t>
            </a:r>
            <a:endParaRPr lang="en-US"/>
          </a:p>
          <a:p>
            <a:pPr lvl="1"/>
            <a:r>
              <a:rPr lang="en-US"/>
              <a:t>Tanya Shukla</a:t>
            </a:r>
          </a:p>
          <a:p>
            <a:pPr lvl="1"/>
            <a:r>
              <a:rPr lang="en-US"/>
              <a:t>Anish Hedge (not here today)</a:t>
            </a:r>
          </a:p>
          <a:p>
            <a:pPr lvl="1"/>
            <a:r>
              <a:rPr lang="en-US"/>
              <a:t>Vihar Reddy (joining next week)</a:t>
            </a:r>
          </a:p>
        </p:txBody>
      </p:sp>
      <p:sp>
        <p:nvSpPr>
          <p:cNvPr id="138" name="Slide Number"/>
          <p:cNvSpPr txBox="1">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E62FD13-1F96-F155-36CA-7EF6E751D118}"/>
              </a:ext>
            </a:extLst>
          </p:cNvPr>
          <p:cNvSpPr txBox="1"/>
          <p:nvPr/>
        </p:nvSpPr>
        <p:spPr>
          <a:xfrm>
            <a:off x="1345539" y="4503019"/>
            <a:ext cx="2683761" cy="17581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a:ea typeface="Calibri"/>
                <a:cs typeface="Calibri"/>
              </a:rPr>
              <a:t>Me!</a:t>
            </a:r>
            <a:br>
              <a:rPr kumimoji="0" lang="en-US" sz="3600" b="0" i="0" u="none" strike="noStrike" kern="1200" cap="none" spc="0" normalizeH="0" baseline="0" noProof="0">
                <a:ln>
                  <a:noFill/>
                </a:ln>
                <a:solidFill>
                  <a:prstClr val="black"/>
                </a:solidFill>
                <a:effectLst/>
                <a:uLnTx/>
                <a:uFillTx/>
                <a:latin typeface="Calibri"/>
                <a:ea typeface="Calibri"/>
                <a:cs typeface="Calibri"/>
              </a:rPr>
            </a:br>
            <a:r>
              <a:rPr kumimoji="0" lang="en-US" sz="3600" b="0" i="0" u="none" strike="noStrike" kern="1200" cap="none" spc="0" normalizeH="0" baseline="0" noProof="0">
                <a:ln>
                  <a:noFill/>
                </a:ln>
                <a:solidFill>
                  <a:prstClr val="black"/>
                </a:solidFill>
                <a:effectLst/>
                <a:uLnTx/>
                <a:uFillTx/>
                <a:latin typeface="Calibri"/>
                <a:ea typeface="Calibri"/>
                <a:cs typeface="Calibri"/>
              </a:rPr>
              <a:t>Rob Simmons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endParaRPr>
          </a:p>
        </p:txBody>
      </p:sp>
      <p:pic>
        <p:nvPicPr>
          <p:cNvPr id="9" name="Picture 8" descr="A person holding a white mug&#10;&#10;AI-generated content may be incorrect.">
            <a:extLst>
              <a:ext uri="{FF2B5EF4-FFF2-40B4-BE49-F238E27FC236}">
                <a16:creationId xmlns:a16="http://schemas.microsoft.com/office/drawing/2014/main" id="{2A17569A-7AD5-14CD-1297-1D27D92BCDC4}"/>
              </a:ext>
            </a:extLst>
          </p:cNvPr>
          <p:cNvPicPr>
            <a:picLocks noChangeAspect="1"/>
          </p:cNvPicPr>
          <p:nvPr/>
        </p:nvPicPr>
        <p:blipFill>
          <a:blip r:embed="rId2"/>
          <a:stretch>
            <a:fillRect/>
          </a:stretch>
        </p:blipFill>
        <p:spPr>
          <a:xfrm>
            <a:off x="1390014" y="1818409"/>
            <a:ext cx="2589068" cy="2554432"/>
          </a:xfrm>
          <a:prstGeom prst="rect">
            <a:avLst/>
          </a:prstGeom>
        </p:spPr>
      </p:pic>
    </p:spTree>
    <p:extLst>
      <p:ext uri="{BB962C8B-B14F-4D97-AF65-F5344CB8AC3E}">
        <p14:creationId xmlns:p14="http://schemas.microsoft.com/office/powerpoint/2010/main" val="3774186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91C07-D8C8-EF49-6860-E2C61CAAE92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46726DB9-4DDC-4592-A156-2C88862141DB}"/>
              </a:ext>
            </a:extLst>
          </p:cNvPr>
          <p:cNvGrpSpPr/>
          <p:nvPr/>
        </p:nvGrpSpPr>
        <p:grpSpPr>
          <a:xfrm>
            <a:off x="335766" y="2943149"/>
            <a:ext cx="502431" cy="502431"/>
            <a:chOff x="7949361" y="2403792"/>
            <a:chExt cx="1887188" cy="1887188"/>
          </a:xfrm>
        </p:grpSpPr>
        <p:sp>
          <p:nvSpPr>
            <p:cNvPr id="3" name="Rectangle: Diagonal Corners Rounded 13">
              <a:extLst>
                <a:ext uri="{FF2B5EF4-FFF2-40B4-BE49-F238E27FC236}">
                  <a16:creationId xmlns:a16="http://schemas.microsoft.com/office/drawing/2014/main" id="{5E456A71-D37B-BEAC-72A0-5F73E8D504CA}"/>
                </a:ext>
              </a:extLst>
            </p:cNvPr>
            <p:cNvSpPr/>
            <p:nvPr/>
          </p:nvSpPr>
          <p:spPr>
            <a:xfrm>
              <a:off x="7949362"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descr="Group">
              <a:extLst>
                <a:ext uri="{FF2B5EF4-FFF2-40B4-BE49-F238E27FC236}">
                  <a16:creationId xmlns:a16="http://schemas.microsoft.com/office/drawing/2014/main" id="{5D3023D0-0B36-BDA8-27A5-69F0ED402B16}"/>
                </a:ext>
              </a:extLst>
            </p:cNvPr>
            <p:cNvSpPr/>
            <p:nvPr/>
          </p:nvSpPr>
          <p:spPr>
            <a:xfrm>
              <a:off x="7949361" y="2403792"/>
              <a:ext cx="1887188" cy="188718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203" name="CS 5500: Course Objective">
            <a:extLst>
              <a:ext uri="{FF2B5EF4-FFF2-40B4-BE49-F238E27FC236}">
                <a16:creationId xmlns:a16="http://schemas.microsoft.com/office/drawing/2014/main" id="{68E15244-83C9-523F-CC46-7608FB886680}"/>
              </a:ext>
            </a:extLst>
          </p:cNvPr>
          <p:cNvSpPr txBox="1">
            <a:spLocks noGrp="1"/>
          </p:cNvSpPr>
          <p:nvPr>
            <p:ph type="title"/>
          </p:nvPr>
        </p:nvSpPr>
        <p:spPr>
          <a:xfrm>
            <a:off x="838200" y="18255"/>
            <a:ext cx="10515600" cy="1325563"/>
          </a:xfrm>
        </p:spPr>
        <p:txBody>
          <a:bodyPr/>
          <a:lstStyle>
            <a:lvl1pPr>
              <a:defRPr>
                <a:solidFill>
                  <a:srgbClr val="005493"/>
                </a:solidFill>
              </a:defRPr>
            </a:lvl1pPr>
          </a:lstStyle>
          <a:p>
            <a:r>
              <a:rPr lang="en-US"/>
              <a:t>Course outcomes</a:t>
            </a:r>
          </a:p>
        </p:txBody>
      </p:sp>
      <p:sp>
        <p:nvSpPr>
          <p:cNvPr id="204" name="Developing skills that are necessary for successful software development…">
            <a:extLst>
              <a:ext uri="{FF2B5EF4-FFF2-40B4-BE49-F238E27FC236}">
                <a16:creationId xmlns:a16="http://schemas.microsoft.com/office/drawing/2014/main" id="{69D57CD9-D835-5FF4-D1AB-5C0A3CEA91EE}"/>
              </a:ext>
            </a:extLst>
          </p:cNvPr>
          <p:cNvSpPr txBox="1">
            <a:spLocks noGrp="1"/>
          </p:cNvSpPr>
          <p:nvPr>
            <p:ph idx="1"/>
          </p:nvPr>
        </p:nvSpPr>
        <p:spPr>
          <a:xfrm>
            <a:off x="838200" y="1500160"/>
            <a:ext cx="7887346" cy="4351338"/>
          </a:xfrm>
        </p:spPr>
        <p:txBody>
          <a:bodyPr>
            <a:normAutofit lnSpcReduction="10000"/>
          </a:bodyPr>
          <a:lstStyle/>
          <a:p>
            <a:r>
              <a:rPr lang="en-US" dirty="0"/>
              <a:t>By the end of this course, you will…</a:t>
            </a:r>
          </a:p>
          <a:p>
            <a:pPr lvl="1"/>
            <a:r>
              <a:rPr lang="en-US" dirty="0"/>
              <a:t>…be able to define and describe the phases of the software engineering lifecycle.</a:t>
            </a:r>
          </a:p>
          <a:p>
            <a:pPr lvl="1"/>
            <a:r>
              <a:rPr lang="en-US" dirty="0"/>
              <a:t>…demonstrate an ability to use key processes and technologies in modern software development and be able to explain the purpose of those processes and technologies.</a:t>
            </a:r>
          </a:p>
          <a:p>
            <a:pPr lvl="1"/>
            <a:r>
              <a:rPr lang="en-US" dirty="0"/>
              <a:t>…be able to apply instances of major tools used for elementary software engineering tasks in the context of web applications.</a:t>
            </a:r>
          </a:p>
          <a:p>
            <a:pPr lvl="1"/>
            <a:r>
              <a:rPr lang="en-US" dirty="0"/>
              <a:t>…design and implement a portfolio-worthy software engineering project in a small team environment that can be showcased to recruiters.</a:t>
            </a:r>
          </a:p>
          <a:p>
            <a:endParaRPr lang="en-US" dirty="0"/>
          </a:p>
        </p:txBody>
      </p:sp>
      <p:sp>
        <p:nvSpPr>
          <p:cNvPr id="205" name="Slide Number">
            <a:extLst>
              <a:ext uri="{FF2B5EF4-FFF2-40B4-BE49-F238E27FC236}">
                <a16:creationId xmlns:a16="http://schemas.microsoft.com/office/drawing/2014/main" id="{DCFF326B-F40C-C21A-27BD-56ED18AD3712}"/>
              </a:ext>
            </a:extLst>
          </p:cNvPr>
          <p:cNvSpPr txBox="1">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3EFCC35C-33ED-F914-D0AF-E387C2D73FA7}"/>
              </a:ext>
            </a:extLst>
          </p:cNvPr>
          <p:cNvGrpSpPr/>
          <p:nvPr/>
        </p:nvGrpSpPr>
        <p:grpSpPr>
          <a:xfrm>
            <a:off x="586984" y="2084423"/>
            <a:ext cx="502431" cy="502431"/>
            <a:chOff x="679049" y="2403793"/>
            <a:chExt cx="1887188" cy="1887187"/>
          </a:xfrm>
        </p:grpSpPr>
        <p:sp>
          <p:nvSpPr>
            <p:cNvPr id="6" name="Rectangle: Diagonal Corners Rounded 6">
              <a:extLst>
                <a:ext uri="{FF2B5EF4-FFF2-40B4-BE49-F238E27FC236}">
                  <a16:creationId xmlns:a16="http://schemas.microsoft.com/office/drawing/2014/main" id="{C3690F9D-A7FA-21EC-D277-EC309BAC15C5}"/>
                </a:ext>
              </a:extLst>
            </p:cNvPr>
            <p:cNvSpPr/>
            <p:nvPr/>
          </p:nvSpPr>
          <p:spPr>
            <a:xfrm>
              <a:off x="6790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descr="Gears">
              <a:extLst>
                <a:ext uri="{FF2B5EF4-FFF2-40B4-BE49-F238E27FC236}">
                  <a16:creationId xmlns:a16="http://schemas.microsoft.com/office/drawing/2014/main" id="{CB36F38A-FB89-BBED-9707-2DF65F77C233}"/>
                </a:ext>
              </a:extLst>
            </p:cNvPr>
            <p:cNvSpPr/>
            <p:nvPr/>
          </p:nvSpPr>
          <p:spPr>
            <a:xfrm>
              <a:off x="679049" y="2403793"/>
              <a:ext cx="1887187" cy="188718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EA5DC56D-C07D-BFBC-EFF3-E768DBFFB23A}"/>
              </a:ext>
            </a:extLst>
          </p:cNvPr>
          <p:cNvGrpSpPr/>
          <p:nvPr/>
        </p:nvGrpSpPr>
        <p:grpSpPr>
          <a:xfrm>
            <a:off x="586982" y="3058873"/>
            <a:ext cx="502431" cy="502430"/>
            <a:chOff x="679049" y="2403793"/>
            <a:chExt cx="1887188" cy="1887187"/>
          </a:xfrm>
        </p:grpSpPr>
        <p:sp>
          <p:nvSpPr>
            <p:cNvPr id="9" name="Rectangle: Diagonal Corners Rounded 6">
              <a:extLst>
                <a:ext uri="{FF2B5EF4-FFF2-40B4-BE49-F238E27FC236}">
                  <a16:creationId xmlns:a16="http://schemas.microsoft.com/office/drawing/2014/main" id="{DB074211-A721-291C-005B-6B6E037D25B3}"/>
                </a:ext>
              </a:extLst>
            </p:cNvPr>
            <p:cNvSpPr/>
            <p:nvPr/>
          </p:nvSpPr>
          <p:spPr>
            <a:xfrm>
              <a:off x="6790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9" descr="Gears">
              <a:extLst>
                <a:ext uri="{FF2B5EF4-FFF2-40B4-BE49-F238E27FC236}">
                  <a16:creationId xmlns:a16="http://schemas.microsoft.com/office/drawing/2014/main" id="{21C63BBD-8CBE-9D5B-6093-65EDAD511441}"/>
                </a:ext>
              </a:extLst>
            </p:cNvPr>
            <p:cNvSpPr/>
            <p:nvPr/>
          </p:nvSpPr>
          <p:spPr>
            <a:xfrm>
              <a:off x="679049" y="2403793"/>
              <a:ext cx="1887187" cy="188718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83C8808F-1E72-3134-0C2D-E73D6831B397}"/>
              </a:ext>
            </a:extLst>
          </p:cNvPr>
          <p:cNvGrpSpPr/>
          <p:nvPr/>
        </p:nvGrpSpPr>
        <p:grpSpPr>
          <a:xfrm>
            <a:off x="838199" y="3174596"/>
            <a:ext cx="502431" cy="502431"/>
            <a:chOff x="4314206" y="2403793"/>
            <a:chExt cx="1887187" cy="1887187"/>
          </a:xfrm>
        </p:grpSpPr>
        <p:sp>
          <p:nvSpPr>
            <p:cNvPr id="15" name="Rectangle: Diagonal Corners Rounded 10">
              <a:extLst>
                <a:ext uri="{FF2B5EF4-FFF2-40B4-BE49-F238E27FC236}">
                  <a16:creationId xmlns:a16="http://schemas.microsoft.com/office/drawing/2014/main" id="{D13DDDC6-3EDD-7DF6-6D83-EDF6F4892A4F}"/>
                </a:ext>
              </a:extLst>
            </p:cNvPr>
            <p:cNvSpPr/>
            <p:nvPr/>
          </p:nvSpPr>
          <p:spPr>
            <a:xfrm>
              <a:off x="4314206"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descr="Illustrator with solid fill">
              <a:extLst>
                <a:ext uri="{FF2B5EF4-FFF2-40B4-BE49-F238E27FC236}">
                  <a16:creationId xmlns:a16="http://schemas.microsoft.com/office/drawing/2014/main" id="{7FF08943-B55A-1CA0-258E-3DB1EC186727}"/>
                </a:ext>
              </a:extLst>
            </p:cNvPr>
            <p:cNvSpPr/>
            <p:nvPr/>
          </p:nvSpPr>
          <p:spPr>
            <a:xfrm>
              <a:off x="4314206" y="2403794"/>
              <a:ext cx="1887186" cy="1887186"/>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7A545EC7-A690-9418-8DD5-83E8D85D2B93}"/>
              </a:ext>
            </a:extLst>
          </p:cNvPr>
          <p:cNvGrpSpPr/>
          <p:nvPr/>
        </p:nvGrpSpPr>
        <p:grpSpPr>
          <a:xfrm>
            <a:off x="586984" y="4175951"/>
            <a:ext cx="502431" cy="502431"/>
            <a:chOff x="4314206" y="2403793"/>
            <a:chExt cx="1887187" cy="1887187"/>
          </a:xfrm>
        </p:grpSpPr>
        <p:sp>
          <p:nvSpPr>
            <p:cNvPr id="18" name="Rectangle: Diagonal Corners Rounded 10">
              <a:extLst>
                <a:ext uri="{FF2B5EF4-FFF2-40B4-BE49-F238E27FC236}">
                  <a16:creationId xmlns:a16="http://schemas.microsoft.com/office/drawing/2014/main" id="{28C26E35-B869-61C1-CE06-D3F58CBAD9C0}"/>
                </a:ext>
              </a:extLst>
            </p:cNvPr>
            <p:cNvSpPr/>
            <p:nvPr/>
          </p:nvSpPr>
          <p:spPr>
            <a:xfrm>
              <a:off x="4314206"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descr="Illustrator with solid fill">
              <a:extLst>
                <a:ext uri="{FF2B5EF4-FFF2-40B4-BE49-F238E27FC236}">
                  <a16:creationId xmlns:a16="http://schemas.microsoft.com/office/drawing/2014/main" id="{5D16025A-7EDA-ED85-ADBA-0129DF60E31F}"/>
                </a:ext>
              </a:extLst>
            </p:cNvPr>
            <p:cNvSpPr/>
            <p:nvPr/>
          </p:nvSpPr>
          <p:spPr>
            <a:xfrm>
              <a:off x="4314206" y="2403794"/>
              <a:ext cx="1887186" cy="1887186"/>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BE7C86A4-6D9A-4368-53B7-3EEEA54DB7A5}"/>
              </a:ext>
            </a:extLst>
          </p:cNvPr>
          <p:cNvGrpSpPr/>
          <p:nvPr/>
        </p:nvGrpSpPr>
        <p:grpSpPr>
          <a:xfrm>
            <a:off x="586984" y="5176470"/>
            <a:ext cx="502431" cy="502431"/>
            <a:chOff x="7949361" y="2403792"/>
            <a:chExt cx="1887188" cy="1887188"/>
          </a:xfrm>
        </p:grpSpPr>
        <p:sp>
          <p:nvSpPr>
            <p:cNvPr id="21" name="Rectangle: Diagonal Corners Rounded 13">
              <a:extLst>
                <a:ext uri="{FF2B5EF4-FFF2-40B4-BE49-F238E27FC236}">
                  <a16:creationId xmlns:a16="http://schemas.microsoft.com/office/drawing/2014/main" id="{0CEC7C06-A440-0FBB-4CB0-9402E40EB4D9}"/>
                </a:ext>
              </a:extLst>
            </p:cNvPr>
            <p:cNvSpPr/>
            <p:nvPr/>
          </p:nvSpPr>
          <p:spPr>
            <a:xfrm>
              <a:off x="7949362"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21" descr="Group">
              <a:extLst>
                <a:ext uri="{FF2B5EF4-FFF2-40B4-BE49-F238E27FC236}">
                  <a16:creationId xmlns:a16="http://schemas.microsoft.com/office/drawing/2014/main" id="{F3A5F844-FBD6-7FB9-BEEC-7EA4D2DC852F}"/>
                </a:ext>
              </a:extLst>
            </p:cNvPr>
            <p:cNvSpPr/>
            <p:nvPr/>
          </p:nvSpPr>
          <p:spPr>
            <a:xfrm>
              <a:off x="7949361" y="2403792"/>
              <a:ext cx="1887188" cy="188718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076121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F8744-17D6-606C-98E2-6A47F867342D}"/>
            </a:ext>
          </a:extLst>
        </p:cNvPr>
        <p:cNvGrpSpPr/>
        <p:nvPr/>
      </p:nvGrpSpPr>
      <p:grpSpPr>
        <a:xfrm>
          <a:off x="0" y="0"/>
          <a:ext cx="0" cy="0"/>
          <a:chOff x="0" y="0"/>
          <a:chExt cx="0" cy="0"/>
        </a:xfrm>
      </p:grpSpPr>
      <p:sp>
        <p:nvSpPr>
          <p:cNvPr id="203" name="CS 5500: Course Objective">
            <a:extLst>
              <a:ext uri="{FF2B5EF4-FFF2-40B4-BE49-F238E27FC236}">
                <a16:creationId xmlns:a16="http://schemas.microsoft.com/office/drawing/2014/main" id="{C81B5B76-D8CF-7B3E-D846-8205176C8F1F}"/>
              </a:ext>
            </a:extLst>
          </p:cNvPr>
          <p:cNvSpPr txBox="1">
            <a:spLocks noGrp="1"/>
          </p:cNvSpPr>
          <p:nvPr>
            <p:ph type="title"/>
          </p:nvPr>
        </p:nvSpPr>
        <p:spPr>
          <a:xfrm>
            <a:off x="838200" y="18255"/>
            <a:ext cx="10515600" cy="1325563"/>
          </a:xfrm>
        </p:spPr>
        <p:txBody>
          <a:bodyPr/>
          <a:lstStyle>
            <a:lvl1pPr>
              <a:defRPr>
                <a:solidFill>
                  <a:srgbClr val="005493"/>
                </a:solidFill>
              </a:defRPr>
            </a:lvl1pPr>
          </a:lstStyle>
          <a:p>
            <a:r>
              <a:rPr lang="en-US"/>
              <a:t>Course outcomes</a:t>
            </a:r>
          </a:p>
        </p:txBody>
      </p:sp>
      <p:sp>
        <p:nvSpPr>
          <p:cNvPr id="204" name="Developing skills that are necessary for successful software development…">
            <a:extLst>
              <a:ext uri="{FF2B5EF4-FFF2-40B4-BE49-F238E27FC236}">
                <a16:creationId xmlns:a16="http://schemas.microsoft.com/office/drawing/2014/main" id="{F2345BEA-FE4A-9519-8052-948F1013892F}"/>
              </a:ext>
            </a:extLst>
          </p:cNvPr>
          <p:cNvSpPr txBox="1">
            <a:spLocks noGrp="1"/>
          </p:cNvSpPr>
          <p:nvPr>
            <p:ph idx="1"/>
          </p:nvPr>
        </p:nvSpPr>
        <p:spPr>
          <a:xfrm>
            <a:off x="838200" y="1500160"/>
            <a:ext cx="7887346" cy="4351338"/>
          </a:xfrm>
        </p:spPr>
        <p:txBody>
          <a:bodyPr>
            <a:normAutofit lnSpcReduction="10000"/>
          </a:bodyPr>
          <a:lstStyle/>
          <a:p>
            <a:r>
              <a:rPr lang="en-US"/>
              <a:t>By the end of this course, you will…</a:t>
            </a:r>
          </a:p>
          <a:p>
            <a:pPr lvl="1"/>
            <a:r>
              <a:rPr lang="en-US"/>
              <a:t>…be able to define and describe the phases of the software engineering lifecycle.</a:t>
            </a:r>
          </a:p>
          <a:p>
            <a:pPr lvl="1"/>
            <a:r>
              <a:rPr lang="en-US"/>
              <a:t>…demonstrate an ability to use key processes and technologies in modern software development and be able to explain the purpose of those processes and technologies.</a:t>
            </a:r>
          </a:p>
          <a:p>
            <a:pPr lvl="1"/>
            <a:r>
              <a:rPr lang="en-US"/>
              <a:t>…be able to apply instances of major tools used for elementary software engineering tasks in the context of web applications.</a:t>
            </a:r>
          </a:p>
          <a:p>
            <a:pPr lvl="1"/>
            <a:r>
              <a:rPr lang="en-US"/>
              <a:t>…design and implement a portfolio-worthy software engineering project in a small team environment that can be showcased to recruiters.</a:t>
            </a:r>
          </a:p>
          <a:p>
            <a:endParaRPr lang="en-US"/>
          </a:p>
        </p:txBody>
      </p:sp>
      <p:sp>
        <p:nvSpPr>
          <p:cNvPr id="205" name="Slide Number">
            <a:extLst>
              <a:ext uri="{FF2B5EF4-FFF2-40B4-BE49-F238E27FC236}">
                <a16:creationId xmlns:a16="http://schemas.microsoft.com/office/drawing/2014/main" id="{3BC48A27-A2F6-770E-C74C-FD1EBBD9A968}"/>
              </a:ext>
            </a:extLst>
          </p:cNvPr>
          <p:cNvSpPr txBox="1">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F4A529D6-AD11-D0E4-DBD6-1C25F2E884ED}"/>
              </a:ext>
            </a:extLst>
          </p:cNvPr>
          <p:cNvGrpSpPr/>
          <p:nvPr/>
        </p:nvGrpSpPr>
        <p:grpSpPr>
          <a:xfrm>
            <a:off x="586984" y="4175951"/>
            <a:ext cx="502431" cy="502431"/>
            <a:chOff x="4314206" y="2403793"/>
            <a:chExt cx="1887187" cy="1887187"/>
          </a:xfrm>
        </p:grpSpPr>
        <p:sp>
          <p:nvSpPr>
            <p:cNvPr id="18" name="Rectangle: Diagonal Corners Rounded 10">
              <a:extLst>
                <a:ext uri="{FF2B5EF4-FFF2-40B4-BE49-F238E27FC236}">
                  <a16:creationId xmlns:a16="http://schemas.microsoft.com/office/drawing/2014/main" id="{DFEBB89D-0BD2-E35D-CD3E-F4DA5DC2560E}"/>
                </a:ext>
              </a:extLst>
            </p:cNvPr>
            <p:cNvSpPr/>
            <p:nvPr/>
          </p:nvSpPr>
          <p:spPr>
            <a:xfrm>
              <a:off x="4314206"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descr="Illustrator with solid fill">
              <a:extLst>
                <a:ext uri="{FF2B5EF4-FFF2-40B4-BE49-F238E27FC236}">
                  <a16:creationId xmlns:a16="http://schemas.microsoft.com/office/drawing/2014/main" id="{4A50BB1F-7FC3-1B35-879D-1F0A3B95774F}"/>
                </a:ext>
              </a:extLst>
            </p:cNvPr>
            <p:cNvSpPr/>
            <p:nvPr/>
          </p:nvSpPr>
          <p:spPr>
            <a:xfrm>
              <a:off x="4314206" y="2403794"/>
              <a:ext cx="1887186" cy="1887186"/>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D6A07B5D-034D-8D04-925C-6043B25C60BB}"/>
              </a:ext>
            </a:extLst>
          </p:cNvPr>
          <p:cNvGrpSpPr/>
          <p:nvPr/>
        </p:nvGrpSpPr>
        <p:grpSpPr>
          <a:xfrm>
            <a:off x="586984" y="5176470"/>
            <a:ext cx="502431" cy="502431"/>
            <a:chOff x="7949361" y="2403792"/>
            <a:chExt cx="1887188" cy="1887188"/>
          </a:xfrm>
        </p:grpSpPr>
        <p:sp>
          <p:nvSpPr>
            <p:cNvPr id="21" name="Rectangle: Diagonal Corners Rounded 13">
              <a:extLst>
                <a:ext uri="{FF2B5EF4-FFF2-40B4-BE49-F238E27FC236}">
                  <a16:creationId xmlns:a16="http://schemas.microsoft.com/office/drawing/2014/main" id="{3992684D-FD24-C495-7F9A-41E9355EF900}"/>
                </a:ext>
              </a:extLst>
            </p:cNvPr>
            <p:cNvSpPr/>
            <p:nvPr/>
          </p:nvSpPr>
          <p:spPr>
            <a:xfrm>
              <a:off x="7949362"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21" descr="Group">
              <a:extLst>
                <a:ext uri="{FF2B5EF4-FFF2-40B4-BE49-F238E27FC236}">
                  <a16:creationId xmlns:a16="http://schemas.microsoft.com/office/drawing/2014/main" id="{0A0D2B17-0CCC-4E5E-58BB-BCA85FC8DD37}"/>
                </a:ext>
              </a:extLst>
            </p:cNvPr>
            <p:cNvSpPr/>
            <p:nvPr/>
          </p:nvSpPr>
          <p:spPr>
            <a:xfrm>
              <a:off x="7949361" y="2403792"/>
              <a:ext cx="1887188" cy="1887188"/>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2" name="Left Brace 1">
            <a:extLst>
              <a:ext uri="{FF2B5EF4-FFF2-40B4-BE49-F238E27FC236}">
                <a16:creationId xmlns:a16="http://schemas.microsoft.com/office/drawing/2014/main" id="{54A4FBBC-CCDA-3ABB-B35F-A99AB2274D25}"/>
              </a:ext>
            </a:extLst>
          </p:cNvPr>
          <p:cNvSpPr/>
          <p:nvPr/>
        </p:nvSpPr>
        <p:spPr>
          <a:xfrm rot="10800000">
            <a:off x="9278112" y="1597152"/>
            <a:ext cx="536448" cy="31577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Left Brace 2">
            <a:extLst>
              <a:ext uri="{FF2B5EF4-FFF2-40B4-BE49-F238E27FC236}">
                <a16:creationId xmlns:a16="http://schemas.microsoft.com/office/drawing/2014/main" id="{10D955E4-CACD-04E3-7F81-DC845A76A628}"/>
              </a:ext>
            </a:extLst>
          </p:cNvPr>
          <p:cNvSpPr/>
          <p:nvPr/>
        </p:nvSpPr>
        <p:spPr>
          <a:xfrm rot="10800000">
            <a:off x="9278112" y="4864607"/>
            <a:ext cx="536448" cy="11625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EAE38DC-CAF7-39FC-7155-0A75EFF9EC1E}"/>
              </a:ext>
            </a:extLst>
          </p:cNvPr>
          <p:cNvSpPr txBox="1"/>
          <p:nvPr/>
        </p:nvSpPr>
        <p:spPr>
          <a:xfrm>
            <a:off x="9982200" y="2206519"/>
            <a:ext cx="202692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70C0"/>
                </a:solidFill>
                <a:effectLst/>
                <a:uLnTx/>
                <a:uFillTx/>
                <a:latin typeface="Calibri" panose="020F0502020204030204"/>
                <a:ea typeface="Calibri"/>
                <a:cs typeface="Calibri"/>
              </a:rPr>
              <a:t>These are normal learning goals for a course at a university!</a:t>
            </a:r>
          </a:p>
        </p:txBody>
      </p:sp>
      <p:sp>
        <p:nvSpPr>
          <p:cNvPr id="11" name="TextBox 10">
            <a:extLst>
              <a:ext uri="{FF2B5EF4-FFF2-40B4-BE49-F238E27FC236}">
                <a16:creationId xmlns:a16="http://schemas.microsoft.com/office/drawing/2014/main" id="{8C390643-D582-54BB-4DB1-E78446CE032F}"/>
              </a:ext>
            </a:extLst>
          </p:cNvPr>
          <p:cNvSpPr txBox="1"/>
          <p:nvPr/>
        </p:nvSpPr>
        <p:spPr>
          <a:xfrm>
            <a:off x="9982200" y="4864607"/>
            <a:ext cx="202692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70C0"/>
                </a:solidFill>
                <a:effectLst/>
                <a:uLnTx/>
                <a:uFillTx/>
                <a:latin typeface="Calibri" panose="020F0502020204030204"/>
                <a:ea typeface="Calibri"/>
                <a:cs typeface="Calibri"/>
              </a:rPr>
              <a:t>This is maybe a little different</a:t>
            </a:r>
          </a:p>
        </p:txBody>
      </p:sp>
      <p:grpSp>
        <p:nvGrpSpPr>
          <p:cNvPr id="30" name="Group 29">
            <a:extLst>
              <a:ext uri="{FF2B5EF4-FFF2-40B4-BE49-F238E27FC236}">
                <a16:creationId xmlns:a16="http://schemas.microsoft.com/office/drawing/2014/main" id="{2335F09C-2645-0B2F-1874-5173A3632903}"/>
              </a:ext>
            </a:extLst>
          </p:cNvPr>
          <p:cNvGrpSpPr/>
          <p:nvPr/>
        </p:nvGrpSpPr>
        <p:grpSpPr>
          <a:xfrm>
            <a:off x="586984" y="2084423"/>
            <a:ext cx="502431" cy="502431"/>
            <a:chOff x="679049" y="2403793"/>
            <a:chExt cx="1887188" cy="1887187"/>
          </a:xfrm>
        </p:grpSpPr>
        <p:sp>
          <p:nvSpPr>
            <p:cNvPr id="31" name="Rectangle: Diagonal Corners Rounded 6">
              <a:extLst>
                <a:ext uri="{FF2B5EF4-FFF2-40B4-BE49-F238E27FC236}">
                  <a16:creationId xmlns:a16="http://schemas.microsoft.com/office/drawing/2014/main" id="{E6BC6ECB-1A2E-0509-BEBF-E67E1AC4A5BC}"/>
                </a:ext>
              </a:extLst>
            </p:cNvPr>
            <p:cNvSpPr/>
            <p:nvPr/>
          </p:nvSpPr>
          <p:spPr>
            <a:xfrm>
              <a:off x="6790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Rectangle 31" descr="Gears">
              <a:extLst>
                <a:ext uri="{FF2B5EF4-FFF2-40B4-BE49-F238E27FC236}">
                  <a16:creationId xmlns:a16="http://schemas.microsoft.com/office/drawing/2014/main" id="{5CCD40C5-F0A4-785C-672C-877C1C2678DC}"/>
                </a:ext>
              </a:extLst>
            </p:cNvPr>
            <p:cNvSpPr/>
            <p:nvPr/>
          </p:nvSpPr>
          <p:spPr>
            <a:xfrm>
              <a:off x="679049" y="2403793"/>
              <a:ext cx="1887187" cy="188718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81FCB27D-F547-85CD-1DED-D6B737F75BAE}"/>
              </a:ext>
            </a:extLst>
          </p:cNvPr>
          <p:cNvGrpSpPr/>
          <p:nvPr/>
        </p:nvGrpSpPr>
        <p:grpSpPr>
          <a:xfrm>
            <a:off x="335766" y="2943149"/>
            <a:ext cx="502431" cy="502431"/>
            <a:chOff x="7949361" y="2403792"/>
            <a:chExt cx="1887188" cy="1887188"/>
          </a:xfrm>
        </p:grpSpPr>
        <p:sp>
          <p:nvSpPr>
            <p:cNvPr id="6" name="Rectangle: Diagonal Corners Rounded 13">
              <a:extLst>
                <a:ext uri="{FF2B5EF4-FFF2-40B4-BE49-F238E27FC236}">
                  <a16:creationId xmlns:a16="http://schemas.microsoft.com/office/drawing/2014/main" id="{69D396D8-F6DF-F5D5-6025-2BCAA6BC289B}"/>
                </a:ext>
              </a:extLst>
            </p:cNvPr>
            <p:cNvSpPr/>
            <p:nvPr/>
          </p:nvSpPr>
          <p:spPr>
            <a:xfrm>
              <a:off x="7949362"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descr="Group">
              <a:extLst>
                <a:ext uri="{FF2B5EF4-FFF2-40B4-BE49-F238E27FC236}">
                  <a16:creationId xmlns:a16="http://schemas.microsoft.com/office/drawing/2014/main" id="{3DC6660E-E6AF-E0FA-785D-7ADCBD26D5FC}"/>
                </a:ext>
              </a:extLst>
            </p:cNvPr>
            <p:cNvSpPr/>
            <p:nvPr/>
          </p:nvSpPr>
          <p:spPr>
            <a:xfrm>
              <a:off x="7949361" y="2403792"/>
              <a:ext cx="1887188" cy="1887188"/>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EEBD95D2-CF05-8298-1111-AE3A83AB8230}"/>
              </a:ext>
            </a:extLst>
          </p:cNvPr>
          <p:cNvGrpSpPr/>
          <p:nvPr/>
        </p:nvGrpSpPr>
        <p:grpSpPr>
          <a:xfrm>
            <a:off x="586982" y="3058873"/>
            <a:ext cx="502431" cy="502430"/>
            <a:chOff x="679049" y="2403793"/>
            <a:chExt cx="1887188" cy="1887187"/>
          </a:xfrm>
        </p:grpSpPr>
        <p:sp>
          <p:nvSpPr>
            <p:cNvPr id="13" name="Rectangle: Diagonal Corners Rounded 6">
              <a:extLst>
                <a:ext uri="{FF2B5EF4-FFF2-40B4-BE49-F238E27FC236}">
                  <a16:creationId xmlns:a16="http://schemas.microsoft.com/office/drawing/2014/main" id="{97F1C419-033B-E013-0BAE-E8FA6B3F5FF6}"/>
                </a:ext>
              </a:extLst>
            </p:cNvPr>
            <p:cNvSpPr/>
            <p:nvPr/>
          </p:nvSpPr>
          <p:spPr>
            <a:xfrm>
              <a:off x="6790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22" descr="Gears">
              <a:extLst>
                <a:ext uri="{FF2B5EF4-FFF2-40B4-BE49-F238E27FC236}">
                  <a16:creationId xmlns:a16="http://schemas.microsoft.com/office/drawing/2014/main" id="{E33DAF0D-92E5-7DA3-7B00-0D3ECAE35A5E}"/>
                </a:ext>
              </a:extLst>
            </p:cNvPr>
            <p:cNvSpPr/>
            <p:nvPr/>
          </p:nvSpPr>
          <p:spPr>
            <a:xfrm>
              <a:off x="679049" y="2403793"/>
              <a:ext cx="1887187" cy="188718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848857F5-B58C-E5FB-66A3-DAA75CC1B14E}"/>
              </a:ext>
            </a:extLst>
          </p:cNvPr>
          <p:cNvGrpSpPr/>
          <p:nvPr/>
        </p:nvGrpSpPr>
        <p:grpSpPr>
          <a:xfrm>
            <a:off x="838199" y="3174596"/>
            <a:ext cx="502431" cy="502431"/>
            <a:chOff x="4314206" y="2403793"/>
            <a:chExt cx="1887187" cy="1887187"/>
          </a:xfrm>
        </p:grpSpPr>
        <p:sp>
          <p:nvSpPr>
            <p:cNvPr id="25" name="Rectangle: Diagonal Corners Rounded 10">
              <a:extLst>
                <a:ext uri="{FF2B5EF4-FFF2-40B4-BE49-F238E27FC236}">
                  <a16:creationId xmlns:a16="http://schemas.microsoft.com/office/drawing/2014/main" id="{4F65B20B-78AE-796E-C358-A14D0A5C6D68}"/>
                </a:ext>
              </a:extLst>
            </p:cNvPr>
            <p:cNvSpPr/>
            <p:nvPr/>
          </p:nvSpPr>
          <p:spPr>
            <a:xfrm>
              <a:off x="4314206"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5" descr="Illustrator with solid fill">
              <a:extLst>
                <a:ext uri="{FF2B5EF4-FFF2-40B4-BE49-F238E27FC236}">
                  <a16:creationId xmlns:a16="http://schemas.microsoft.com/office/drawing/2014/main" id="{B161E1EF-0EB9-9B5E-5A3E-046A6C7E8F04}"/>
                </a:ext>
              </a:extLst>
            </p:cNvPr>
            <p:cNvSpPr/>
            <p:nvPr/>
          </p:nvSpPr>
          <p:spPr>
            <a:xfrm>
              <a:off x="4314206" y="2403794"/>
              <a:ext cx="1887186" cy="1887186"/>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2519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a:xfrm>
            <a:off x="838200" y="18255"/>
            <a:ext cx="10515600" cy="1325563"/>
          </a:xfrm>
        </p:spPr>
        <p:txBody>
          <a:bodyPr/>
          <a:lstStyle/>
          <a:p>
            <a:r>
              <a:rPr lang="en-US"/>
              <a:t>Learning Objectives for this Module</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a:xfrm>
            <a:off x="838200" y="1500160"/>
            <a:ext cx="7887346" cy="4351338"/>
          </a:xfrm>
        </p:spPr>
        <p:txBody>
          <a:bodyPr vert="horz" lIns="91440" tIns="45720" rIns="91440" bIns="45720" rtlCol="0" anchor="t">
            <a:normAutofit/>
          </a:bodyPr>
          <a:lstStyle/>
          <a:p>
            <a:r>
              <a:rPr lang="en-US"/>
              <a:t>By the end of this module, you should be able to:</a:t>
            </a:r>
          </a:p>
          <a:p>
            <a:pPr lvl="1"/>
            <a:r>
              <a:rPr lang="en-US"/>
              <a:t>Explain in general terms what software engineering is </a:t>
            </a:r>
          </a:p>
          <a:p>
            <a:pPr lvl="1"/>
            <a:r>
              <a:rPr lang="en-US"/>
              <a:t>List your weekly obligations as a student</a:t>
            </a:r>
          </a:p>
          <a:p>
            <a:pPr lvl="1"/>
            <a:r>
              <a:rPr lang="en-US"/>
              <a:t>List the requirements for completing the course</a:t>
            </a:r>
          </a:p>
          <a:p>
            <a:endParaRPr lang="en-US"/>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505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FAB01-CCC3-51FD-2139-04E0828F0F9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F0B614-970B-2A01-5E77-6CD77DDC73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0FF5AC-8F13-D8BF-2543-53F1923D06EA}"/>
              </a:ext>
            </a:extLst>
          </p:cNvPr>
          <p:cNvSpPr>
            <a:spLocks noGrp="1"/>
          </p:cNvSpPr>
          <p:nvPr>
            <p:ph type="title"/>
          </p:nvPr>
        </p:nvSpPr>
        <p:spPr/>
        <p:txBody>
          <a:bodyPr/>
          <a:lstStyle/>
          <a:p>
            <a:r>
              <a:rPr lang="en-US"/>
              <a:t>What does it mean to make software... engineering? </a:t>
            </a:r>
          </a:p>
        </p:txBody>
      </p:sp>
      <p:pic>
        <p:nvPicPr>
          <p:cNvPr id="5" name="Picture 4" descr="A puzzle with different letters on it&#10;&#10;AI-generated content may be incorrect.">
            <a:extLst>
              <a:ext uri="{FF2B5EF4-FFF2-40B4-BE49-F238E27FC236}">
                <a16:creationId xmlns:a16="http://schemas.microsoft.com/office/drawing/2014/main" id="{19673090-28DD-95B8-EB78-33ED2CE23D86}"/>
              </a:ext>
            </a:extLst>
          </p:cNvPr>
          <p:cNvPicPr>
            <a:picLocks noChangeAspect="1"/>
          </p:cNvPicPr>
          <p:nvPr/>
        </p:nvPicPr>
        <p:blipFill>
          <a:blip r:embed="rId3"/>
          <a:stretch>
            <a:fillRect/>
          </a:stretch>
        </p:blipFill>
        <p:spPr>
          <a:xfrm>
            <a:off x="839932" y="1604962"/>
            <a:ext cx="900546" cy="816553"/>
          </a:xfrm>
          <a:prstGeom prst="rect">
            <a:avLst/>
          </a:prstGeom>
        </p:spPr>
      </p:pic>
      <p:pic>
        <p:nvPicPr>
          <p:cNvPr id="8" name="Picture 7" descr="A puzzle with different letters on it&#10;&#10;AI-generated content may be incorrect.">
            <a:extLst>
              <a:ext uri="{FF2B5EF4-FFF2-40B4-BE49-F238E27FC236}">
                <a16:creationId xmlns:a16="http://schemas.microsoft.com/office/drawing/2014/main" id="{053DA3DE-A765-D77C-BD3D-91565586D28D}"/>
              </a:ext>
            </a:extLst>
          </p:cNvPr>
          <p:cNvPicPr>
            <a:picLocks noChangeAspect="1"/>
          </p:cNvPicPr>
          <p:nvPr/>
        </p:nvPicPr>
        <p:blipFill>
          <a:blip r:embed="rId3"/>
          <a:stretch>
            <a:fillRect/>
          </a:stretch>
        </p:blipFill>
        <p:spPr>
          <a:xfrm>
            <a:off x="5377295" y="1604961"/>
            <a:ext cx="900546" cy="816553"/>
          </a:xfrm>
          <a:prstGeom prst="rect">
            <a:avLst/>
          </a:prstGeom>
        </p:spPr>
      </p:pic>
      <p:sp>
        <p:nvSpPr>
          <p:cNvPr id="9" name="TextBox 8">
            <a:extLst>
              <a:ext uri="{FF2B5EF4-FFF2-40B4-BE49-F238E27FC236}">
                <a16:creationId xmlns:a16="http://schemas.microsoft.com/office/drawing/2014/main" id="{4E2A4FD9-E3CD-AE5A-DD8C-812DC977A526}"/>
              </a:ext>
            </a:extLst>
          </p:cNvPr>
          <p:cNvSpPr txBox="1"/>
          <p:nvPr/>
        </p:nvSpPr>
        <p:spPr>
          <a:xfrm>
            <a:off x="836468" y="2646218"/>
            <a:ext cx="4397086"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"Engineering is the practice of using natural science, mathematics, and the </a:t>
            </a:r>
            <a:r>
              <a:rPr kumimoji="0" lang="en-US" sz="2800" b="0" i="0" u="sng" strike="noStrike" kern="1200" cap="none" spc="0" normalizeH="0" baseline="0" noProof="0">
                <a:ln>
                  <a:noFill/>
                </a:ln>
                <a:solidFill>
                  <a:prstClr val="black"/>
                </a:solidFill>
                <a:effectLst/>
                <a:uLnTx/>
                <a:uFillTx/>
                <a:latin typeface="Calibri" panose="020F0502020204030204"/>
                <a:ea typeface="+mn-ea"/>
                <a:cs typeface="+mn-cs"/>
              </a:rPr>
              <a:t>engineering design process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to solve problems within technology, increase efficiency and productivity, and improve systems."</a:t>
            </a:r>
          </a:p>
        </p:txBody>
      </p:sp>
      <p:sp>
        <p:nvSpPr>
          <p:cNvPr id="10" name="TextBox 9">
            <a:extLst>
              <a:ext uri="{FF2B5EF4-FFF2-40B4-BE49-F238E27FC236}">
                <a16:creationId xmlns:a16="http://schemas.microsoft.com/office/drawing/2014/main" id="{FDBD1CFE-FD9F-69C9-FFE9-596361431052}"/>
              </a:ext>
            </a:extLst>
          </p:cNvPr>
          <p:cNvSpPr txBox="1"/>
          <p:nvPr/>
        </p:nvSpPr>
        <p:spPr>
          <a:xfrm>
            <a:off x="1737014" y="1589809"/>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Wikipedia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Engineering</a:t>
            </a:r>
            <a:endParaRPr kumimoji="0" lang="en-US" sz="36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11" name="TextBox 10">
            <a:extLst>
              <a:ext uri="{FF2B5EF4-FFF2-40B4-BE49-F238E27FC236}">
                <a16:creationId xmlns:a16="http://schemas.microsoft.com/office/drawing/2014/main" id="{CE1B6376-E1CF-D53C-42C8-5BA19F5DA1A0}"/>
              </a:ext>
            </a:extLst>
          </p:cNvPr>
          <p:cNvSpPr txBox="1"/>
          <p:nvPr/>
        </p:nvSpPr>
        <p:spPr>
          <a:xfrm>
            <a:off x="6274377" y="1607126"/>
            <a:ext cx="564399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Wikipedia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Engineering design process</a:t>
            </a:r>
            <a:endParaRPr kumimoji="0" lang="en-US" sz="36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12" name="TextBox 11">
            <a:extLst>
              <a:ext uri="{FF2B5EF4-FFF2-40B4-BE49-F238E27FC236}">
                <a16:creationId xmlns:a16="http://schemas.microsoft.com/office/drawing/2014/main" id="{09F24774-C70A-3352-F890-37A331A1D274}"/>
              </a:ext>
            </a:extLst>
          </p:cNvPr>
          <p:cNvSpPr txBox="1"/>
          <p:nvPr/>
        </p:nvSpPr>
        <p:spPr>
          <a:xfrm>
            <a:off x="5624945" y="2646217"/>
            <a:ext cx="2466108"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Engineering is formulating a problem that can be solved through </a:t>
            </a:r>
            <a:r>
              <a:rPr kumimoji="0" lang="en-US" sz="2800" b="1" i="1" u="none" strike="noStrike" kern="1200" cap="none" spc="0" normalizeH="0" baseline="0" noProof="0">
                <a:ln>
                  <a:noFill/>
                </a:ln>
                <a:solidFill>
                  <a:prstClr val="black"/>
                </a:solidFill>
                <a:effectLst/>
                <a:uLnTx/>
                <a:uFillTx/>
                <a:latin typeface="Calibri" panose="020F0502020204030204"/>
                <a:ea typeface="+mn-lt"/>
                <a:cs typeface="Calibri" panose="020F0502020204030204"/>
              </a:rPr>
              <a:t>design</a:t>
            </a:r>
            <a:r>
              <a:rPr kumimoji="0" lang="en-US"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a:t>
            </a:r>
          </a:p>
        </p:txBody>
      </p:sp>
      <p:cxnSp>
        <p:nvCxnSpPr>
          <p:cNvPr id="15" name="Connector: Curved 14">
            <a:extLst>
              <a:ext uri="{FF2B5EF4-FFF2-40B4-BE49-F238E27FC236}">
                <a16:creationId xmlns:a16="http://schemas.microsoft.com/office/drawing/2014/main" id="{36D8BDC7-6053-4C6E-F203-2B95C1A6FEA4}"/>
              </a:ext>
            </a:extLst>
          </p:cNvPr>
          <p:cNvCxnSpPr>
            <a:cxnSpLocks/>
          </p:cNvCxnSpPr>
          <p:nvPr/>
        </p:nvCxnSpPr>
        <p:spPr>
          <a:xfrm flipV="1">
            <a:off x="4822365" y="2316373"/>
            <a:ext cx="566998" cy="2047009"/>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12279B0-C7C0-450A-390E-EC34F28EB86A}"/>
              </a:ext>
            </a:extLst>
          </p:cNvPr>
          <p:cNvSpPr txBox="1"/>
          <p:nvPr/>
        </p:nvSpPr>
        <p:spPr>
          <a:xfrm>
            <a:off x="8179376" y="2646216"/>
            <a:ext cx="3868881"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Common</a:t>
            </a:r>
            <a:r>
              <a:rPr kumimoji="0" lang="en-US"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 stages: </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Research</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Design requirements</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Feasibility</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Concept generation</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Preliminary design</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Detailed design</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Production planning</a:t>
            </a:r>
          </a:p>
        </p:txBody>
      </p:sp>
    </p:spTree>
    <p:extLst>
      <p:ext uri="{BB962C8B-B14F-4D97-AF65-F5344CB8AC3E}">
        <p14:creationId xmlns:p14="http://schemas.microsoft.com/office/powerpoint/2010/main" val="1504959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16F83-E815-426C-94B7-0155DA9B97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9F29D0-F8B8-E7C6-1AAD-6CBDE24AD84A}"/>
              </a:ext>
            </a:extLst>
          </p:cNvPr>
          <p:cNvSpPr>
            <a:spLocks noGrp="1"/>
          </p:cNvSpPr>
          <p:nvPr>
            <p:ph type="title"/>
          </p:nvPr>
        </p:nvSpPr>
        <p:spPr/>
        <p:txBody>
          <a:bodyPr/>
          <a:lstStyle/>
          <a:p>
            <a:r>
              <a:rPr lang="en-US"/>
              <a:t>Origins of "software engineering"</a:t>
            </a:r>
          </a:p>
        </p:txBody>
      </p:sp>
      <p:sp>
        <p:nvSpPr>
          <p:cNvPr id="7" name="TextBox 6">
            <a:extLst>
              <a:ext uri="{FF2B5EF4-FFF2-40B4-BE49-F238E27FC236}">
                <a16:creationId xmlns:a16="http://schemas.microsoft.com/office/drawing/2014/main" id="{B3AD19A9-1D2A-E911-5CEB-C1C9837A0EB0}"/>
              </a:ext>
            </a:extLst>
          </p:cNvPr>
          <p:cNvSpPr txBox="1"/>
          <p:nvPr/>
        </p:nvSpPr>
        <p:spPr>
          <a:xfrm>
            <a:off x="282287" y="1520536"/>
            <a:ext cx="361776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Margaret Hamilton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NASA, around 1963</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pic>
        <p:nvPicPr>
          <p:cNvPr id="13" name="Picture 12" descr="A close-up of a person&#10;&#10;AI-generated content may be incorrect.">
            <a:extLst>
              <a:ext uri="{FF2B5EF4-FFF2-40B4-BE49-F238E27FC236}">
                <a16:creationId xmlns:a16="http://schemas.microsoft.com/office/drawing/2014/main" id="{8F4EE9D7-0E9B-E86D-FBAF-290DDEBF976F}"/>
              </a:ext>
            </a:extLst>
          </p:cNvPr>
          <p:cNvPicPr>
            <a:picLocks noChangeAspect="1"/>
          </p:cNvPicPr>
          <p:nvPr/>
        </p:nvPicPr>
        <p:blipFill>
          <a:blip r:embed="rId3"/>
          <a:stretch>
            <a:fillRect/>
          </a:stretch>
        </p:blipFill>
        <p:spPr>
          <a:xfrm>
            <a:off x="268432" y="2430173"/>
            <a:ext cx="1870363" cy="2326698"/>
          </a:xfrm>
          <a:prstGeom prst="rect">
            <a:avLst/>
          </a:prstGeom>
        </p:spPr>
      </p:pic>
      <p:pic>
        <p:nvPicPr>
          <p:cNvPr id="18" name="Picture 17" descr="undefined">
            <a:extLst>
              <a:ext uri="{FF2B5EF4-FFF2-40B4-BE49-F238E27FC236}">
                <a16:creationId xmlns:a16="http://schemas.microsoft.com/office/drawing/2014/main" id="{CF982265-DD76-C869-9D39-C657F9E72C6F}"/>
              </a:ext>
            </a:extLst>
          </p:cNvPr>
          <p:cNvPicPr>
            <a:picLocks noChangeAspect="1"/>
          </p:cNvPicPr>
          <p:nvPr/>
        </p:nvPicPr>
        <p:blipFill>
          <a:blip r:embed="rId4"/>
          <a:stretch>
            <a:fillRect/>
          </a:stretch>
        </p:blipFill>
        <p:spPr>
          <a:xfrm>
            <a:off x="2252662" y="2429308"/>
            <a:ext cx="1867767" cy="2328431"/>
          </a:xfrm>
          <a:prstGeom prst="rect">
            <a:avLst/>
          </a:prstGeom>
        </p:spPr>
      </p:pic>
      <p:cxnSp>
        <p:nvCxnSpPr>
          <p:cNvPr id="20" name="Connector: Curved 19">
            <a:extLst>
              <a:ext uri="{FF2B5EF4-FFF2-40B4-BE49-F238E27FC236}">
                <a16:creationId xmlns:a16="http://schemas.microsoft.com/office/drawing/2014/main" id="{13A9B04B-D1DE-72E7-92ED-7B0C1F3015F4}"/>
              </a:ext>
            </a:extLst>
          </p:cNvPr>
          <p:cNvCxnSpPr/>
          <p:nvPr/>
        </p:nvCxnSpPr>
        <p:spPr>
          <a:xfrm flipH="1">
            <a:off x="3530140" y="2131868"/>
            <a:ext cx="723207" cy="793172"/>
          </a:xfrm>
          <a:prstGeom prst="curvedConnector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5D7298B-D108-1FC5-560C-F6E2A5DB8F42}"/>
              </a:ext>
            </a:extLst>
          </p:cNvPr>
          <p:cNvSpPr txBox="1"/>
          <p:nvPr/>
        </p:nvSpPr>
        <p:spPr>
          <a:xfrm>
            <a:off x="4239491" y="1685059"/>
            <a:ext cx="1392381" cy="14862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70C0"/>
                </a:solidFill>
                <a:effectLst/>
                <a:uLnTx/>
                <a:uFillTx/>
                <a:latin typeface="Calibri" panose="020F0502020204030204"/>
                <a:ea typeface="Calibri"/>
                <a:cs typeface="Calibri"/>
              </a:rPr>
              <a:t>The Apollo Guidance Computer's software, basically</a:t>
            </a:r>
          </a:p>
        </p:txBody>
      </p:sp>
      <p:sp>
        <p:nvSpPr>
          <p:cNvPr id="22" name="TextBox 21">
            <a:extLst>
              <a:ext uri="{FF2B5EF4-FFF2-40B4-BE49-F238E27FC236}">
                <a16:creationId xmlns:a16="http://schemas.microsoft.com/office/drawing/2014/main" id="{38B41DC7-2B65-1FB0-AD6F-19AA3C15832E}"/>
              </a:ext>
            </a:extLst>
          </p:cNvPr>
          <p:cNvSpPr txBox="1"/>
          <p:nvPr/>
        </p:nvSpPr>
        <p:spPr>
          <a:xfrm>
            <a:off x="9928514" y="4464627"/>
            <a:ext cx="207644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Barry Boehm</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Picture 22" descr="undefined">
            <a:extLst>
              <a:ext uri="{FF2B5EF4-FFF2-40B4-BE49-F238E27FC236}">
                <a16:creationId xmlns:a16="http://schemas.microsoft.com/office/drawing/2014/main" id="{1C43C47F-C88A-5D91-902F-732209D5D0CE}"/>
              </a:ext>
            </a:extLst>
          </p:cNvPr>
          <p:cNvPicPr>
            <a:picLocks noChangeAspect="1"/>
          </p:cNvPicPr>
          <p:nvPr/>
        </p:nvPicPr>
        <p:blipFill>
          <a:blip r:embed="rId5"/>
          <a:srcRect l="34770" t="24503" r="35345" b="31183"/>
          <a:stretch/>
        </p:blipFill>
        <p:spPr>
          <a:xfrm>
            <a:off x="10194781" y="4982059"/>
            <a:ext cx="1533458" cy="1452692"/>
          </a:xfrm>
          <a:prstGeom prst="rect">
            <a:avLst/>
          </a:prstGeom>
        </p:spPr>
      </p:pic>
      <p:grpSp>
        <p:nvGrpSpPr>
          <p:cNvPr id="28" name="Image">
            <a:extLst>
              <a:ext uri="{FF2B5EF4-FFF2-40B4-BE49-F238E27FC236}">
                <a16:creationId xmlns:a16="http://schemas.microsoft.com/office/drawing/2014/main" id="{F55FF6D9-19CC-48A4-072A-15B7D8B531C5}"/>
              </a:ext>
            </a:extLst>
          </p:cNvPr>
          <p:cNvGrpSpPr/>
          <p:nvPr/>
        </p:nvGrpSpPr>
        <p:grpSpPr>
          <a:xfrm>
            <a:off x="6528203" y="2469320"/>
            <a:ext cx="2509983" cy="3702051"/>
            <a:chOff x="0" y="0"/>
            <a:chExt cx="5054600" cy="7404100"/>
          </a:xfrm>
        </p:grpSpPr>
        <p:pic>
          <p:nvPicPr>
            <p:cNvPr id="26" name="Image" descr="Image">
              <a:extLst>
                <a:ext uri="{FF2B5EF4-FFF2-40B4-BE49-F238E27FC236}">
                  <a16:creationId xmlns:a16="http://schemas.microsoft.com/office/drawing/2014/main" id="{ED6E73D2-94D5-E53B-CDFD-6FAA6E7991A8}"/>
                </a:ext>
              </a:extLst>
            </p:cNvPr>
            <p:cNvPicPr>
              <a:picLocks noChangeAspect="1"/>
            </p:cNvPicPr>
            <p:nvPr/>
          </p:nvPicPr>
          <p:blipFill>
            <a:blip r:embed="rId6"/>
            <a:stretch>
              <a:fillRect/>
            </a:stretch>
          </p:blipFill>
          <p:spPr>
            <a:xfrm>
              <a:off x="127000" y="88900"/>
              <a:ext cx="4800600" cy="7073900"/>
            </a:xfrm>
            <a:prstGeom prst="rect">
              <a:avLst/>
            </a:prstGeom>
            <a:ln>
              <a:noFill/>
            </a:ln>
            <a:effectLst/>
          </p:spPr>
        </p:pic>
        <p:pic>
          <p:nvPicPr>
            <p:cNvPr id="27" name="Image" descr="Image">
              <a:extLst>
                <a:ext uri="{FF2B5EF4-FFF2-40B4-BE49-F238E27FC236}">
                  <a16:creationId xmlns:a16="http://schemas.microsoft.com/office/drawing/2014/main" id="{AA5342D9-7522-4A2D-6D19-592BCC4AD0BF}"/>
                </a:ext>
              </a:extLst>
            </p:cNvPr>
            <p:cNvPicPr>
              <a:picLocks/>
            </p:cNvPicPr>
            <p:nvPr/>
          </p:nvPicPr>
          <p:blipFill>
            <a:blip r:embed="rId7"/>
            <a:stretch>
              <a:fillRect/>
            </a:stretch>
          </p:blipFill>
          <p:spPr>
            <a:xfrm>
              <a:off x="0" y="0"/>
              <a:ext cx="5054600" cy="7404100"/>
            </a:xfrm>
            <a:prstGeom prst="rect">
              <a:avLst/>
            </a:prstGeom>
            <a:effectLst/>
          </p:spPr>
        </p:pic>
      </p:grpSp>
      <p:sp>
        <p:nvSpPr>
          <p:cNvPr id="29" name="TextBox 28">
            <a:extLst>
              <a:ext uri="{FF2B5EF4-FFF2-40B4-BE49-F238E27FC236}">
                <a16:creationId xmlns:a16="http://schemas.microsoft.com/office/drawing/2014/main" id="{AB77F27C-030E-D4BA-B860-EFE8712EE042}"/>
              </a:ext>
            </a:extLst>
          </p:cNvPr>
          <p:cNvSpPr txBox="1"/>
          <p:nvPr/>
        </p:nvSpPr>
        <p:spPr>
          <a:xfrm>
            <a:off x="6525491" y="1520536"/>
            <a:ext cx="532360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1968 NATO conference on Software Engineering + Outcomes</a:t>
            </a:r>
            <a:r>
              <a:rPr kumimoji="0" lang="en-US" sz="2800" b="0" i="0" u="none" strike="noStrike" kern="1200" cap="none" spc="0" normalizeH="0" baseline="0" noProof="0">
                <a:ln>
                  <a:noFill/>
                </a:ln>
                <a:solidFill>
                  <a:prstClr val="black"/>
                </a:solidFill>
                <a:effectLst/>
                <a:uLnTx/>
                <a:uFillTx/>
                <a:latin typeface="Calibri" panose="020F0502020204030204"/>
                <a:ea typeface="Calibri"/>
                <a:cs typeface="Calibri"/>
              </a:rPr>
              <a: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1EA610C0-758D-877A-8D16-368A9E5743ED}"/>
              </a:ext>
            </a:extLst>
          </p:cNvPr>
          <p:cNvSpPr txBox="1"/>
          <p:nvPr/>
        </p:nvSpPr>
        <p:spPr>
          <a:xfrm>
            <a:off x="9183832" y="2473036"/>
            <a:ext cx="28211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Friedrich Bauer</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2" name="Picture 31" descr="undefined">
            <a:extLst>
              <a:ext uri="{FF2B5EF4-FFF2-40B4-BE49-F238E27FC236}">
                <a16:creationId xmlns:a16="http://schemas.microsoft.com/office/drawing/2014/main" id="{6855E56C-6694-FA16-319A-42C8CBC45CD7}"/>
              </a:ext>
            </a:extLst>
          </p:cNvPr>
          <p:cNvPicPr>
            <a:picLocks noChangeAspect="1"/>
          </p:cNvPicPr>
          <p:nvPr/>
        </p:nvPicPr>
        <p:blipFill>
          <a:blip r:embed="rId8"/>
          <a:srcRect l="4430" t="9285" r="-633" b="13182"/>
          <a:stretch/>
        </p:blipFill>
        <p:spPr>
          <a:xfrm>
            <a:off x="9307486" y="2987180"/>
            <a:ext cx="1319518" cy="1476347"/>
          </a:xfrm>
          <a:prstGeom prst="rect">
            <a:avLst/>
          </a:prstGeom>
        </p:spPr>
      </p:pic>
      <p:sp>
        <p:nvSpPr>
          <p:cNvPr id="33" name="TextBox 32">
            <a:extLst>
              <a:ext uri="{FF2B5EF4-FFF2-40B4-BE49-F238E27FC236}">
                <a16:creationId xmlns:a16="http://schemas.microsoft.com/office/drawing/2014/main" id="{CE28ECDF-60E2-15D6-5A32-E1DA1E10FB74}"/>
              </a:ext>
            </a:extLst>
          </p:cNvPr>
          <p:cNvSpPr txBox="1"/>
          <p:nvPr/>
        </p:nvSpPr>
        <p:spPr>
          <a:xfrm>
            <a:off x="9192492" y="6447560"/>
            <a:ext cx="30029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Calibri"/>
                <a:cs typeface="Calibri"/>
              </a:rPr>
              <a:t>(all pictures from Wikipedia)</a:t>
            </a: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pic>
        <p:nvPicPr>
          <p:cNvPr id="34" name="Picture 33" descr="A text on a white background&#10;&#10;AI-generated content may be incorrect.">
            <a:extLst>
              <a:ext uri="{FF2B5EF4-FFF2-40B4-BE49-F238E27FC236}">
                <a16:creationId xmlns:a16="http://schemas.microsoft.com/office/drawing/2014/main" id="{9D24F812-F933-B3BB-D764-F6346B366C95}"/>
              </a:ext>
            </a:extLst>
          </p:cNvPr>
          <p:cNvPicPr>
            <a:picLocks noChangeAspect="1"/>
          </p:cNvPicPr>
          <p:nvPr/>
        </p:nvPicPr>
        <p:blipFill>
          <a:blip r:embed="rId9"/>
          <a:stretch>
            <a:fillRect/>
          </a:stretch>
        </p:blipFill>
        <p:spPr>
          <a:xfrm>
            <a:off x="2886941" y="5350018"/>
            <a:ext cx="3456710" cy="1465985"/>
          </a:xfrm>
          <a:prstGeom prst="rect">
            <a:avLst/>
          </a:prstGeom>
        </p:spPr>
      </p:pic>
      <p:sp>
        <p:nvSpPr>
          <p:cNvPr id="35" name="TextBox 34">
            <a:extLst>
              <a:ext uri="{FF2B5EF4-FFF2-40B4-BE49-F238E27FC236}">
                <a16:creationId xmlns:a16="http://schemas.microsoft.com/office/drawing/2014/main" id="{2E5FD602-33EA-50FD-FC3B-0CD5D0DA9D98}"/>
              </a:ext>
            </a:extLst>
          </p:cNvPr>
          <p:cNvSpPr txBox="1"/>
          <p:nvPr/>
        </p:nvSpPr>
        <p:spPr>
          <a:xfrm>
            <a:off x="1529195" y="5347855"/>
            <a:ext cx="136640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Calibri"/>
                <a:cs typeface="Calibri"/>
              </a:rPr>
              <a:t>Comm. of the ACM,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Calibri"/>
                <a:cs typeface="Calibri"/>
              </a:rPr>
              <a:t>August 1966 (page 546)</a:t>
            </a:r>
          </a:p>
        </p:txBody>
      </p:sp>
      <p:sp>
        <p:nvSpPr>
          <p:cNvPr id="36" name="TextBox 35">
            <a:extLst>
              <a:ext uri="{FF2B5EF4-FFF2-40B4-BE49-F238E27FC236}">
                <a16:creationId xmlns:a16="http://schemas.microsoft.com/office/drawing/2014/main" id="{9C056B43-89D5-78B4-F857-748863B75881}"/>
              </a:ext>
            </a:extLst>
          </p:cNvPr>
          <p:cNvSpPr txBox="1"/>
          <p:nvPr/>
        </p:nvSpPr>
        <p:spPr>
          <a:xfrm>
            <a:off x="282287" y="4828309"/>
            <a:ext cx="546215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Anthony Oettinger, ACM President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7" name="Picture 36" descr="Anthony G. Oettinger">
            <a:extLst>
              <a:ext uri="{FF2B5EF4-FFF2-40B4-BE49-F238E27FC236}">
                <a16:creationId xmlns:a16="http://schemas.microsoft.com/office/drawing/2014/main" id="{04374E82-5904-1849-66D7-981692746411}"/>
              </a:ext>
            </a:extLst>
          </p:cNvPr>
          <p:cNvPicPr>
            <a:picLocks noChangeAspect="1"/>
          </p:cNvPicPr>
          <p:nvPr/>
        </p:nvPicPr>
        <p:blipFill>
          <a:blip r:embed="rId10"/>
          <a:srcRect l="21000" t="-96" r="17636" b="49967"/>
          <a:stretch/>
        </p:blipFill>
        <p:spPr>
          <a:xfrm>
            <a:off x="363681" y="5348563"/>
            <a:ext cx="1168978" cy="1432464"/>
          </a:xfrm>
          <a:prstGeom prst="rect">
            <a:avLst/>
          </a:prstGeom>
        </p:spPr>
      </p:pic>
    </p:spTree>
    <p:extLst>
      <p:ext uri="{BB962C8B-B14F-4D97-AF65-F5344CB8AC3E}">
        <p14:creationId xmlns:p14="http://schemas.microsoft.com/office/powerpoint/2010/main" val="3547226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43B44-BD5C-3CA2-D135-93E88C9A6A3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1EF551-F8A3-2F6E-517F-9BAE318912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7C6E5A-FF47-2A71-037E-48AAB14950AC}"/>
              </a:ext>
            </a:extLst>
          </p:cNvPr>
          <p:cNvSpPr>
            <a:spLocks noGrp="1"/>
          </p:cNvSpPr>
          <p:nvPr>
            <p:ph type="title"/>
          </p:nvPr>
        </p:nvSpPr>
        <p:spPr/>
        <p:txBody>
          <a:bodyPr/>
          <a:lstStyle/>
          <a:p>
            <a:r>
              <a:rPr lang="en-US"/>
              <a:t>One definition of "software engineering"</a:t>
            </a:r>
          </a:p>
        </p:txBody>
      </p:sp>
      <p:pic>
        <p:nvPicPr>
          <p:cNvPr id="6" name="Picture 5" descr="A puzzle with different letters on it&#10;&#10;AI-generated content may be incorrect.">
            <a:extLst>
              <a:ext uri="{FF2B5EF4-FFF2-40B4-BE49-F238E27FC236}">
                <a16:creationId xmlns:a16="http://schemas.microsoft.com/office/drawing/2014/main" id="{759F2EA8-8F54-1A47-3D57-11040772F7F4}"/>
              </a:ext>
            </a:extLst>
          </p:cNvPr>
          <p:cNvPicPr>
            <a:picLocks noChangeAspect="1"/>
          </p:cNvPicPr>
          <p:nvPr/>
        </p:nvPicPr>
        <p:blipFill>
          <a:blip r:embed="rId3"/>
          <a:stretch>
            <a:fillRect/>
          </a:stretch>
        </p:blipFill>
        <p:spPr>
          <a:xfrm>
            <a:off x="6494318" y="1604961"/>
            <a:ext cx="900546" cy="816553"/>
          </a:xfrm>
          <a:prstGeom prst="rect">
            <a:avLst/>
          </a:prstGeom>
        </p:spPr>
      </p:pic>
      <p:sp>
        <p:nvSpPr>
          <p:cNvPr id="8" name="TextBox 7">
            <a:extLst>
              <a:ext uri="{FF2B5EF4-FFF2-40B4-BE49-F238E27FC236}">
                <a16:creationId xmlns:a16="http://schemas.microsoft.com/office/drawing/2014/main" id="{986C7295-FE76-40D3-3916-4DDE102F6415}"/>
              </a:ext>
            </a:extLst>
          </p:cNvPr>
          <p:cNvSpPr txBox="1"/>
          <p:nvPr/>
        </p:nvSpPr>
        <p:spPr>
          <a:xfrm>
            <a:off x="7391400" y="1598467"/>
            <a:ext cx="4994563"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Compare that with Wikipedia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Engineering design process</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10" name="TextBox 9">
            <a:extLst>
              <a:ext uri="{FF2B5EF4-FFF2-40B4-BE49-F238E27FC236}">
                <a16:creationId xmlns:a16="http://schemas.microsoft.com/office/drawing/2014/main" id="{722A2407-60DB-0F82-8EEC-3D17BBBDD90D}"/>
              </a:ext>
            </a:extLst>
          </p:cNvPr>
          <p:cNvSpPr txBox="1"/>
          <p:nvPr/>
        </p:nvSpPr>
        <p:spPr>
          <a:xfrm>
            <a:off x="6490853" y="2646216"/>
            <a:ext cx="3868881"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Common</a:t>
            </a:r>
            <a:r>
              <a:rPr kumimoji="0" lang="en-US"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 stages: </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Research</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Design requirements</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Feasibility</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Concept generation</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Preliminary design</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Detailed design</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Production planning</a:t>
            </a:r>
          </a:p>
        </p:txBody>
      </p:sp>
      <p:sp>
        <p:nvSpPr>
          <p:cNvPr id="12" name="Text Placeholder 2">
            <a:extLst>
              <a:ext uri="{FF2B5EF4-FFF2-40B4-BE49-F238E27FC236}">
                <a16:creationId xmlns:a16="http://schemas.microsoft.com/office/drawing/2014/main" id="{809B89A7-84E2-391A-E407-0882CBCEDE19}"/>
              </a:ext>
            </a:extLst>
          </p:cNvPr>
          <p:cNvSpPr txBox="1">
            <a:spLocks/>
          </p:cNvSpPr>
          <p:nvPr/>
        </p:nvSpPr>
        <p:spPr>
          <a:xfrm>
            <a:off x="826078" y="1834401"/>
            <a:ext cx="4501642" cy="29832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Calibri"/>
                <a:cs typeface="Calibri"/>
              </a:rPr>
              <a:t>Software engineering</a:t>
            </a:r>
            <a:br>
              <a:rPr kumimoji="0" lang="en-US" sz="3600" b="0" i="0" u="none" strike="noStrike" kern="1200" cap="none" spc="0" normalizeH="0" baseline="0" noProof="0">
                <a:ln>
                  <a:noFill/>
                </a:ln>
                <a:solidFill>
                  <a:prstClr val="black"/>
                </a:solidFill>
                <a:effectLst/>
                <a:uLnTx/>
                <a:uFillTx/>
                <a:latin typeface="Calibri" panose="020F0502020204030204"/>
                <a:ea typeface="Calibri"/>
                <a:cs typeface="Calibri"/>
              </a:rPr>
            </a:br>
            <a:r>
              <a:rPr kumimoji="0" lang="en-US" sz="3600" b="0" i="0" u="none" strike="noStrike" kern="1200" cap="none" spc="0" normalizeH="0" baseline="0" noProof="0">
                <a:ln>
                  <a:noFill/>
                </a:ln>
                <a:solidFill>
                  <a:prstClr val="black"/>
                </a:solidFill>
                <a:effectLst/>
                <a:uLnTx/>
                <a:uFillTx/>
                <a:latin typeface="Calibri" panose="020F0502020204030204"/>
                <a:ea typeface="Calibri"/>
                <a:cs typeface="Calibri"/>
              </a:rPr>
              <a:t>concerns the</a:t>
            </a:r>
            <a:endParaRPr kumimoji="0" lang="en-US" sz="2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Calibri"/>
                <a:cs typeface="Calibri"/>
              </a:rPr>
              <a:t>design</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Calibri"/>
                <a:cs typeface="Calibri"/>
              </a:rPr>
              <a:t>construction,</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Calibri"/>
                <a:cs typeface="Calibri"/>
              </a:rPr>
              <a:t>and maintenance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16" name="Text Placeholder 2">
            <a:extLst>
              <a:ext uri="{FF2B5EF4-FFF2-40B4-BE49-F238E27FC236}">
                <a16:creationId xmlns:a16="http://schemas.microsoft.com/office/drawing/2014/main" id="{4049F4AA-CCE6-40A0-A7DF-49431D49C61D}"/>
              </a:ext>
            </a:extLst>
          </p:cNvPr>
          <p:cNvSpPr txBox="1">
            <a:spLocks/>
          </p:cNvSpPr>
          <p:nvPr/>
        </p:nvSpPr>
        <p:spPr>
          <a:xfrm>
            <a:off x="826077" y="4813128"/>
            <a:ext cx="4501642" cy="15544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marR="0" lvl="0" indent="-571500" algn="l" defTabSz="914400" rtl="0" eaLnBrk="1" fontAlgn="auto" latinLnBrk="0" hangingPunct="1">
              <a:lnSpc>
                <a:spcPct val="90000"/>
              </a:lnSpc>
              <a:spcBef>
                <a:spcPts val="1000"/>
              </a:spcBef>
              <a:spcAft>
                <a:spcPts val="0"/>
              </a:spcAft>
              <a:buClrTx/>
              <a:buSzTx/>
              <a:buFont typeface="Wingdings" panose="020B0604020202020204" pitchFamily="34" charset="0"/>
              <a:buChar char="Ø"/>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Calibri"/>
                <a:cs typeface="Calibri"/>
              </a:rPr>
              <a:t>of large programs</a:t>
            </a:r>
            <a:endParaRPr kumimoji="0" lang="en-US" sz="2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571500" marR="0" lvl="0" indent="-571500" algn="l" defTabSz="914400" rtl="0" eaLnBrk="1" fontAlgn="auto" latinLnBrk="0" hangingPunct="1">
              <a:lnSpc>
                <a:spcPct val="90000"/>
              </a:lnSpc>
              <a:spcBef>
                <a:spcPts val="1000"/>
              </a:spcBef>
              <a:spcAft>
                <a:spcPts val="0"/>
              </a:spcAft>
              <a:buClrTx/>
              <a:buSzTx/>
              <a:buFont typeface="Wingdings" panose="020B0604020202020204" pitchFamily="34" charset="0"/>
              <a:buChar char="Ø"/>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Calibri"/>
                <a:cs typeface="Calibri"/>
              </a:rPr>
              <a:t>over time.</a:t>
            </a:r>
            <a:endParaRPr kumimoji="0" lang="en-US" sz="2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571500" marR="0" lvl="0" indent="-571500" algn="l" defTabSz="914400" rtl="0" eaLnBrk="1" fontAlgn="auto" latinLnBrk="0" hangingPunct="1">
              <a:lnSpc>
                <a:spcPct val="90000"/>
              </a:lnSpc>
              <a:spcBef>
                <a:spcPts val="1000"/>
              </a:spcBef>
              <a:spcAft>
                <a:spcPts val="0"/>
              </a:spcAft>
              <a:buClrTx/>
              <a:buSzTx/>
              <a:buFont typeface="Wingdings" panose="020B0604020202020204" pitchFamily="34" charset="0"/>
              <a:buChar char="Ø"/>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2013771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2FD64-E61C-568D-68A7-EC5C7C8370DE}"/>
            </a:ext>
          </a:extLst>
        </p:cNvPr>
        <p:cNvGrpSpPr/>
        <p:nvPr/>
      </p:nvGrpSpPr>
      <p:grpSpPr>
        <a:xfrm>
          <a:off x="0" y="0"/>
          <a:ext cx="0" cy="0"/>
          <a:chOff x="0" y="0"/>
          <a:chExt cx="0" cy="0"/>
        </a:xfrm>
      </p:grpSpPr>
      <p:pic>
        <p:nvPicPr>
          <p:cNvPr id="3" name="Picture 2" descr="A group of planets next to each other&#10;&#10;AI-generated content may be incorrect.">
            <a:extLst>
              <a:ext uri="{FF2B5EF4-FFF2-40B4-BE49-F238E27FC236}">
                <a16:creationId xmlns:a16="http://schemas.microsoft.com/office/drawing/2014/main" id="{BED18A3F-6004-EAD5-B5BF-D91581A7DAB5}"/>
              </a:ext>
            </a:extLst>
          </p:cNvPr>
          <p:cNvPicPr>
            <a:picLocks noChangeAspect="1"/>
          </p:cNvPicPr>
          <p:nvPr/>
        </p:nvPicPr>
        <p:blipFill>
          <a:blip r:embed="rId3"/>
          <a:srcRect l="1827" t="70" r="1732" b="3711"/>
          <a:stretch/>
        </p:blipFill>
        <p:spPr>
          <a:xfrm>
            <a:off x="1667" y="23200"/>
            <a:ext cx="12207442" cy="6833673"/>
          </a:xfrm>
          <a:prstGeom prst="rect">
            <a:avLst/>
          </a:prstGeom>
        </p:spPr>
      </p:pic>
      <p:sp>
        <p:nvSpPr>
          <p:cNvPr id="2" name="Title 1">
            <a:extLst>
              <a:ext uri="{FF2B5EF4-FFF2-40B4-BE49-F238E27FC236}">
                <a16:creationId xmlns:a16="http://schemas.microsoft.com/office/drawing/2014/main" id="{069AADB1-ADCD-9675-62A2-6BD09DB5D90A}"/>
              </a:ext>
            </a:extLst>
          </p:cNvPr>
          <p:cNvSpPr>
            <a:spLocks noGrp="1"/>
          </p:cNvSpPr>
          <p:nvPr>
            <p:ph type="title" idx="4294967295"/>
          </p:nvPr>
        </p:nvSpPr>
        <p:spPr>
          <a:xfrm>
            <a:off x="69993" y="23200"/>
            <a:ext cx="10892414" cy="968950"/>
          </a:xfrm>
        </p:spPr>
        <p:txBody>
          <a:bodyPr/>
          <a:lstStyle/>
          <a:p>
            <a:r>
              <a:rPr lang="en-US">
                <a:solidFill>
                  <a:schemeClr val="bg1"/>
                </a:solidFill>
                <a:latin typeface="Verdana"/>
                <a:ea typeface="Verdana"/>
              </a:rPr>
              <a:t>Okay, what do you mean by "large"</a:t>
            </a:r>
            <a:endParaRPr lang="en-US">
              <a:solidFill>
                <a:schemeClr val="bg1"/>
              </a:solidFill>
            </a:endParaRPr>
          </a:p>
        </p:txBody>
      </p:sp>
      <p:pic>
        <p:nvPicPr>
          <p:cNvPr id="9" name="Picture 8" descr="A book cover with a flamingo&#10;&#10;AI-generated content may be incorrect.">
            <a:extLst>
              <a:ext uri="{FF2B5EF4-FFF2-40B4-BE49-F238E27FC236}">
                <a16:creationId xmlns:a16="http://schemas.microsoft.com/office/drawing/2014/main" id="{584F13AF-63DA-0A6D-2138-E2D68F7C42D0}"/>
              </a:ext>
            </a:extLst>
          </p:cNvPr>
          <p:cNvPicPr>
            <a:picLocks noChangeAspect="1"/>
          </p:cNvPicPr>
          <p:nvPr/>
        </p:nvPicPr>
        <p:blipFill>
          <a:blip r:embed="rId4"/>
          <a:stretch>
            <a:fillRect/>
          </a:stretch>
        </p:blipFill>
        <p:spPr>
          <a:xfrm>
            <a:off x="3563784" y="1431634"/>
            <a:ext cx="2316940" cy="3069938"/>
          </a:xfrm>
          <a:prstGeom prst="rect">
            <a:avLst/>
          </a:prstGeom>
        </p:spPr>
      </p:pic>
      <p:cxnSp>
        <p:nvCxnSpPr>
          <p:cNvPr id="11" name="Connector: Curved 10">
            <a:extLst>
              <a:ext uri="{FF2B5EF4-FFF2-40B4-BE49-F238E27FC236}">
                <a16:creationId xmlns:a16="http://schemas.microsoft.com/office/drawing/2014/main" id="{42317CD8-D1FB-9889-48BD-150940A3A975}"/>
              </a:ext>
            </a:extLst>
          </p:cNvPr>
          <p:cNvCxnSpPr/>
          <p:nvPr/>
        </p:nvCxnSpPr>
        <p:spPr>
          <a:xfrm>
            <a:off x="9015848" y="4019550"/>
            <a:ext cx="402474" cy="1650422"/>
          </a:xfrm>
          <a:prstGeom prst="curved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64170B3-D218-4E89-E24C-B7952B2E3D37}"/>
              </a:ext>
            </a:extLst>
          </p:cNvPr>
          <p:cNvSpPr txBox="1"/>
          <p:nvPr/>
        </p:nvSpPr>
        <p:spPr>
          <a:xfrm>
            <a:off x="8465126" y="2828059"/>
            <a:ext cx="139238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The Apollo Guidance Computer's software</a:t>
            </a:r>
          </a:p>
        </p:txBody>
      </p:sp>
      <p:sp>
        <p:nvSpPr>
          <p:cNvPr id="19" name="TextBox 18">
            <a:extLst>
              <a:ext uri="{FF2B5EF4-FFF2-40B4-BE49-F238E27FC236}">
                <a16:creationId xmlns:a16="http://schemas.microsoft.com/office/drawing/2014/main" id="{48442A52-38C9-DDB4-9F6D-40D7FB046AA0}"/>
              </a:ext>
            </a:extLst>
          </p:cNvPr>
          <p:cNvSpPr txBox="1"/>
          <p:nvPr/>
        </p:nvSpPr>
        <p:spPr>
          <a:xfrm>
            <a:off x="10543309" y="4161559"/>
            <a:ext cx="167813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Your 4-person project in this class</a:t>
            </a:r>
          </a:p>
        </p:txBody>
      </p:sp>
      <p:cxnSp>
        <p:nvCxnSpPr>
          <p:cNvPr id="24" name="Connector: Curved 23">
            <a:extLst>
              <a:ext uri="{FF2B5EF4-FFF2-40B4-BE49-F238E27FC236}">
                <a16:creationId xmlns:a16="http://schemas.microsoft.com/office/drawing/2014/main" id="{9B4DD63A-17A5-1E2C-4F50-0D7B059A6265}"/>
              </a:ext>
            </a:extLst>
          </p:cNvPr>
          <p:cNvCxnSpPr>
            <a:cxnSpLocks/>
          </p:cNvCxnSpPr>
          <p:nvPr/>
        </p:nvCxnSpPr>
        <p:spPr>
          <a:xfrm flipH="1">
            <a:off x="9669435" y="4850822"/>
            <a:ext cx="887729" cy="1633103"/>
          </a:xfrm>
          <a:prstGeom prst="curved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4060560-42C5-E3BC-2C0F-B12BE499BCD5}"/>
              </a:ext>
            </a:extLst>
          </p:cNvPr>
          <p:cNvSpPr txBox="1"/>
          <p:nvPr/>
        </p:nvSpPr>
        <p:spPr>
          <a:xfrm>
            <a:off x="10266217" y="2966603"/>
            <a:ext cx="139238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Almost any pre-series-B startup</a:t>
            </a:r>
          </a:p>
        </p:txBody>
      </p:sp>
      <p:cxnSp>
        <p:nvCxnSpPr>
          <p:cNvPr id="31" name="Connector: Curved 30">
            <a:extLst>
              <a:ext uri="{FF2B5EF4-FFF2-40B4-BE49-F238E27FC236}">
                <a16:creationId xmlns:a16="http://schemas.microsoft.com/office/drawing/2014/main" id="{18DD0B0E-BD39-164C-33FB-6F45CCD5ED7C}"/>
              </a:ext>
            </a:extLst>
          </p:cNvPr>
          <p:cNvCxnSpPr>
            <a:cxnSpLocks/>
          </p:cNvCxnSpPr>
          <p:nvPr/>
        </p:nvCxnSpPr>
        <p:spPr>
          <a:xfrm flipH="1">
            <a:off x="9669434" y="3551958"/>
            <a:ext cx="601980" cy="2732807"/>
          </a:xfrm>
          <a:prstGeom prst="curved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ED7EFAB-6623-73AA-2360-5AA1B0C950B3}"/>
              </a:ext>
            </a:extLst>
          </p:cNvPr>
          <p:cNvSpPr txBox="1"/>
          <p:nvPr/>
        </p:nvSpPr>
        <p:spPr>
          <a:xfrm>
            <a:off x="0" y="6483925"/>
            <a:ext cx="57473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Calibri"/>
                <a:cs typeface="Calibri"/>
              </a:rPr>
              <a:t>(image from “The Scale of Space” on KWIT, March 2018)</a:t>
            </a: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3356717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EA809C-B186-B7D8-D069-2293F2BA3A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7A62E8-DC5A-3B9F-CC1E-17728ED61201}"/>
              </a:ext>
            </a:extLst>
          </p:cNvPr>
          <p:cNvSpPr>
            <a:spLocks noGrp="1"/>
          </p:cNvSpPr>
          <p:nvPr>
            <p:ph type="title"/>
          </p:nvPr>
        </p:nvSpPr>
        <p:spPr/>
        <p:txBody>
          <a:bodyPr/>
          <a:lstStyle/>
          <a:p>
            <a:r>
              <a:rPr lang="en-US"/>
              <a:t>Problem 1: Programs need to be read by people</a:t>
            </a:r>
          </a:p>
        </p:txBody>
      </p:sp>
      <p:pic>
        <p:nvPicPr>
          <p:cNvPr id="5" name="1920px-Webysther_20150414193208_-_Martin_Fowler.jpg" descr="1920px-Webysther_20150414193208_-_Martin_Fowler.jpg">
            <a:extLst>
              <a:ext uri="{FF2B5EF4-FFF2-40B4-BE49-F238E27FC236}">
                <a16:creationId xmlns:a16="http://schemas.microsoft.com/office/drawing/2014/main" id="{72A2F617-B4D6-CDA9-F017-1887D22D6A88}"/>
              </a:ext>
            </a:extLst>
          </p:cNvPr>
          <p:cNvPicPr>
            <a:picLocks noChangeAspect="1"/>
          </p:cNvPicPr>
          <p:nvPr/>
        </p:nvPicPr>
        <p:blipFill>
          <a:blip r:embed="rId2"/>
          <a:stretch>
            <a:fillRect/>
          </a:stretch>
        </p:blipFill>
        <p:spPr>
          <a:xfrm>
            <a:off x="8364837" y="1932221"/>
            <a:ext cx="3270776" cy="4361034"/>
          </a:xfrm>
          <a:prstGeom prst="rect">
            <a:avLst/>
          </a:prstGeom>
          <a:ln w="12700">
            <a:miter lim="400000"/>
          </a:ln>
        </p:spPr>
      </p:pic>
      <p:sp>
        <p:nvSpPr>
          <p:cNvPr id="6" name="Text Placeholder 2">
            <a:extLst>
              <a:ext uri="{FF2B5EF4-FFF2-40B4-BE49-F238E27FC236}">
                <a16:creationId xmlns:a16="http://schemas.microsoft.com/office/drawing/2014/main" id="{78D78ADB-B35D-EC51-96F9-73637C4FF138}"/>
              </a:ext>
            </a:extLst>
          </p:cNvPr>
          <p:cNvSpPr txBox="1">
            <a:spLocks/>
          </p:cNvSpPr>
          <p:nvPr/>
        </p:nvSpPr>
        <p:spPr>
          <a:xfrm>
            <a:off x="730828" y="2232719"/>
            <a:ext cx="7523664" cy="29832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Calibri"/>
                <a:cs typeface="Calibri"/>
              </a:rPr>
              <a:t>"Any fool can write code that a computer can understand. Good programmers write code that humans can understand"</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d Brooks, 1975">
            <a:extLst>
              <a:ext uri="{FF2B5EF4-FFF2-40B4-BE49-F238E27FC236}">
                <a16:creationId xmlns:a16="http://schemas.microsoft.com/office/drawing/2014/main" id="{8F656D3A-483C-68BA-A842-A28C729C67BC}"/>
              </a:ext>
            </a:extLst>
          </p:cNvPr>
          <p:cNvSpPr txBox="1"/>
          <p:nvPr/>
        </p:nvSpPr>
        <p:spPr>
          <a:xfrm>
            <a:off x="5392148" y="4042941"/>
            <a:ext cx="1582421"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3200" b="1">
                <a:solidFill>
                  <a:srgbClr val="000000"/>
                </a:solidFill>
              </a:defRPr>
            </a:lvl1p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Martin Fowler</a:t>
            </a:r>
            <a:endParaRPr kumimoji="0" lang="en-US" sz="32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580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D6F48-D992-5445-A739-D9BF0116791B}"/>
              </a:ext>
            </a:extLst>
          </p:cNvPr>
          <p:cNvSpPr>
            <a:spLocks noGrp="1"/>
          </p:cNvSpPr>
          <p:nvPr>
            <p:ph type="title"/>
          </p:nvPr>
        </p:nvSpPr>
        <p:spPr/>
        <p:txBody>
          <a:bodyPr/>
          <a:lstStyle/>
          <a:p>
            <a:r>
              <a:rPr lang="en-US"/>
              <a:t>Problem #2: People need to talk to each other</a:t>
            </a:r>
          </a:p>
        </p:txBody>
      </p:sp>
      <p:sp>
        <p:nvSpPr>
          <p:cNvPr id="4" name="Slide Number Placeholder 3">
            <a:extLst>
              <a:ext uri="{FF2B5EF4-FFF2-40B4-BE49-F238E27FC236}">
                <a16:creationId xmlns:a16="http://schemas.microsoft.com/office/drawing/2014/main" id="{DF8B37BF-FFCD-2A4F-8597-1C76F00E08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Image" descr="Image">
            <a:extLst>
              <a:ext uri="{FF2B5EF4-FFF2-40B4-BE49-F238E27FC236}">
                <a16:creationId xmlns:a16="http://schemas.microsoft.com/office/drawing/2014/main" id="{26986328-D2C5-0045-98F6-16842DAD49C6}"/>
              </a:ext>
            </a:extLst>
          </p:cNvPr>
          <p:cNvPicPr>
            <a:picLocks noChangeAspect="1"/>
          </p:cNvPicPr>
          <p:nvPr/>
        </p:nvPicPr>
        <p:blipFill>
          <a:blip r:embed="rId3"/>
          <a:stretch>
            <a:fillRect/>
          </a:stretch>
        </p:blipFill>
        <p:spPr>
          <a:xfrm>
            <a:off x="8876703" y="1583802"/>
            <a:ext cx="2771926" cy="4157889"/>
          </a:xfrm>
          <a:prstGeom prst="rect">
            <a:avLst/>
          </a:prstGeom>
          <a:ln w="12700">
            <a:miter lim="400000"/>
          </a:ln>
        </p:spPr>
      </p:pic>
      <p:sp>
        <p:nvSpPr>
          <p:cNvPr id="7" name="Fred Brooks, 1975">
            <a:extLst>
              <a:ext uri="{FF2B5EF4-FFF2-40B4-BE49-F238E27FC236}">
                <a16:creationId xmlns:a16="http://schemas.microsoft.com/office/drawing/2014/main" id="{9E25AD8C-C4D6-7846-BEF9-3FE5556E59A1}"/>
              </a:ext>
            </a:extLst>
          </p:cNvPr>
          <p:cNvSpPr txBox="1"/>
          <p:nvPr/>
        </p:nvSpPr>
        <p:spPr>
          <a:xfrm>
            <a:off x="5392148" y="4042941"/>
            <a:ext cx="2008435" cy="4103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gn="l" defTabSz="825500">
              <a:defRPr sz="3200" b="1">
                <a:solidFill>
                  <a:srgbClr val="000000"/>
                </a:solidFill>
              </a:defRPr>
            </a:lvl1p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sz="2000" b="0" i="0" u="none" strike="noStrike" kern="1200" cap="none" spc="0" normalizeH="0" baseline="0" noProof="0">
                <a:ln>
                  <a:noFill/>
                </a:ln>
                <a:solidFill>
                  <a:srgbClr val="000000"/>
                </a:solidFill>
                <a:effectLst/>
                <a:uLnTx/>
                <a:uFillTx/>
                <a:latin typeface="Calibri" panose="020F0502020204030204"/>
                <a:ea typeface="+mn-ea"/>
                <a:cs typeface="+mn-cs"/>
              </a:rPr>
              <a:t>Fred Brooks, 1975</a:t>
            </a:r>
          </a:p>
        </p:txBody>
      </p:sp>
      <p:sp>
        <p:nvSpPr>
          <p:cNvPr id="10" name="Text Placeholder 2">
            <a:extLst>
              <a:ext uri="{FF2B5EF4-FFF2-40B4-BE49-F238E27FC236}">
                <a16:creationId xmlns:a16="http://schemas.microsoft.com/office/drawing/2014/main" id="{E302C168-FA0B-01A1-DE7A-90ADFE7DB347}"/>
              </a:ext>
            </a:extLst>
          </p:cNvPr>
          <p:cNvSpPr txBox="1">
            <a:spLocks/>
          </p:cNvSpPr>
          <p:nvPr/>
        </p:nvSpPr>
        <p:spPr>
          <a:xfrm>
            <a:off x="730828" y="3098628"/>
            <a:ext cx="7523664" cy="11474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Calibri"/>
                <a:cs typeface="Calibri"/>
              </a:rPr>
              <a:t>"Adding manpower to a late software project makes it later"</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1611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sz="24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8eec281-aaa3-4dae-ac9b-9a398b9215e7}" enabled="0" method="" siteId="{a8eec281-aaa3-4dae-ac9b-9a398b9215e7}" removed="1"/>
</clbl:labelList>
</file>

<file path=docProps/app.xml><?xml version="1.0" encoding="utf-8"?>
<Properties xmlns="http://schemas.openxmlformats.org/officeDocument/2006/extended-properties" xmlns:vt="http://schemas.openxmlformats.org/officeDocument/2006/docPropsVTypes">
  <TotalTime>3543</TotalTime>
  <Words>1397</Words>
  <Application>Microsoft Macintosh PowerPoint</Application>
  <PresentationFormat>Widescreen</PresentationFormat>
  <Paragraphs>203</Paragraphs>
  <Slides>21</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Helvetica Neue</vt:lpstr>
      <vt:lpstr>Verdana</vt:lpstr>
      <vt:lpstr>Wingdings</vt:lpstr>
      <vt:lpstr>1_Office Theme</vt:lpstr>
      <vt:lpstr>CS 4530: Fundamentals of Software Engineering Module 1, Lesson 1 Course Introduction</vt:lpstr>
      <vt:lpstr>Course staff</vt:lpstr>
      <vt:lpstr>Learning Objectives for this Module</vt:lpstr>
      <vt:lpstr>What does it mean to make software... engineering? </vt:lpstr>
      <vt:lpstr>Origins of "software engineering"</vt:lpstr>
      <vt:lpstr>One definition of "software engineering"</vt:lpstr>
      <vt:lpstr>Okay, what do you mean by "large"</vt:lpstr>
      <vt:lpstr>Problem 1: Programs need to be read by people</vt:lpstr>
      <vt:lpstr>Problem #2: People need to talk to each other</vt:lpstr>
      <vt:lpstr>So, software engineering must encompass:</vt:lpstr>
      <vt:lpstr>The course will cover</vt:lpstr>
      <vt:lpstr>Three Scales of Design</vt:lpstr>
      <vt:lpstr>So, software engineering must encompass:</vt:lpstr>
      <vt:lpstr>So, software engineering must encompass:</vt:lpstr>
      <vt:lpstr>So, software engineering must encompass:</vt:lpstr>
      <vt:lpstr>Not unique to software engineering!</vt:lpstr>
      <vt:lpstr>Not unique to software engineering!</vt:lpstr>
      <vt:lpstr>Not unique to software engineering!</vt:lpstr>
      <vt:lpstr>Not unique to software engineering!</vt:lpstr>
      <vt:lpstr>Course outcomes</vt:lpstr>
      <vt:lpstr>Course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Simmons, Rob</cp:lastModifiedBy>
  <cp:revision>7</cp:revision>
  <dcterms:created xsi:type="dcterms:W3CDTF">2021-01-07T15:19:22Z</dcterms:created>
  <dcterms:modified xsi:type="dcterms:W3CDTF">2025-05-04T14:21:57Z</dcterms:modified>
</cp:coreProperties>
</file>